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62" r:id="rId5"/>
    <p:sldId id="270" r:id="rId6"/>
    <p:sldId id="277" r:id="rId7"/>
    <p:sldId id="278" r:id="rId8"/>
    <p:sldId id="279" r:id="rId9"/>
    <p:sldId id="280" r:id="rId10"/>
    <p:sldId id="281" r:id="rId11"/>
    <p:sldId id="283" r:id="rId12"/>
    <p:sldId id="292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9144000" cy="5715000" type="screen16x1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E9FA338A-0008-8C46-8206-98B719D946BE}">
          <p14:sldIdLst>
            <p14:sldId id="262"/>
            <p14:sldId id="270"/>
            <p14:sldId id="277"/>
            <p14:sldId id="278"/>
            <p14:sldId id="279"/>
            <p14:sldId id="280"/>
            <p14:sldId id="281"/>
            <p14:sldId id="283"/>
            <p14:sldId id="292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0047D6"/>
    <a:srgbClr val="003BB0"/>
    <a:srgbClr val="003399"/>
    <a:srgbClr val="396497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079D2-9379-486F-82D0-F3B5FDFBDE1E}" v="1" dt="2021-07-13T08:32:24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97" d="100"/>
          <a:sy n="97" d="100"/>
        </p:scale>
        <p:origin x="1042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ra\partages\ua2600_publi\01%20Vrilliere\01%20Supports%20intervention\05%20Pr&#233;sentation%20Gouverneurs\2021\FVG%20Entretien%20Enseignants%20Entreprise%2027%20ao&#251;t%202021\Contributions\PIB_nivea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intra\partages\UA1367_DATA\04_ANALYSE_RISQUE_CREDIT\46_DEMANDES_PONCTUELLES\Reporting%20cotation%20Gouverneur\Semaine_20210803\2021_08_03_bilans_20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ra\partages\UA1405_PUBLI\FIPU\graphiques_et_bases_de_donnees\Commandes_et_diaporamas\cmd_08022021_de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X809482\AppData\Local\Microsoft\Windows\INetCache\Content.Outlook\INGKFBVE\Graphe%20perte%20de%20PIB_BMPE%20juin%202021_enquete%20ao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150481189851271E-2"/>
          <c:y val="5.0925925925925923E-2"/>
          <c:w val="0.8312176290463692"/>
          <c:h val="0.85440507436570434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Zone euro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Feuil1!$A$2:$A$8</c:f>
              <c:strCache>
                <c:ptCount val="7"/>
                <c:pt idx="0">
                  <c:v>2019Q4</c:v>
                </c:pt>
                <c:pt idx="1">
                  <c:v>2020Q1</c:v>
                </c:pt>
                <c:pt idx="2">
                  <c:v>2020Q2</c:v>
                </c:pt>
                <c:pt idx="3">
                  <c:v>2020Q3</c:v>
                </c:pt>
                <c:pt idx="4">
                  <c:v>2020Q4</c:v>
                </c:pt>
                <c:pt idx="5">
                  <c:v>2021Q1</c:v>
                </c:pt>
                <c:pt idx="6">
                  <c:v>2021Q2</c:v>
                </c:pt>
              </c:strCache>
            </c:strRef>
          </c:cat>
          <c:val>
            <c:numRef>
              <c:f>Feuil1!$B$2:$B$8</c:f>
              <c:numCache>
                <c:formatCode>0.0</c:formatCode>
                <c:ptCount val="7"/>
                <c:pt idx="0" formatCode="General">
                  <c:v>100</c:v>
                </c:pt>
                <c:pt idx="1">
                  <c:v>96.409337380082803</c:v>
                </c:pt>
                <c:pt idx="2">
                  <c:v>85.385437992039698</c:v>
                </c:pt>
                <c:pt idx="3">
                  <c:v>96.012207298465697</c:v>
                </c:pt>
                <c:pt idx="4">
                  <c:v>95.416911031567196</c:v>
                </c:pt>
                <c:pt idx="5">
                  <c:v>95.115720639339699</c:v>
                </c:pt>
                <c:pt idx="6">
                  <c:v>97.018662116269795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81-47D6-9621-4B069C70A371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Feuil1!$A$2:$A$8</c:f>
              <c:strCache>
                <c:ptCount val="7"/>
                <c:pt idx="0">
                  <c:v>2019Q4</c:v>
                </c:pt>
                <c:pt idx="1">
                  <c:v>2020Q1</c:v>
                </c:pt>
                <c:pt idx="2">
                  <c:v>2020Q2</c:v>
                </c:pt>
                <c:pt idx="3">
                  <c:v>2020Q3</c:v>
                </c:pt>
                <c:pt idx="4">
                  <c:v>2020Q4</c:v>
                </c:pt>
                <c:pt idx="5">
                  <c:v>2021Q1</c:v>
                </c:pt>
                <c:pt idx="6">
                  <c:v>2021Q2</c:v>
                </c:pt>
              </c:strCache>
            </c:strRef>
          </c:cat>
          <c:val>
            <c:numRef>
              <c:f>Feuil1!$C$2:$C$8</c:f>
              <c:numCache>
                <c:formatCode>0.0</c:formatCode>
                <c:ptCount val="7"/>
                <c:pt idx="0" formatCode="General">
                  <c:v>100</c:v>
                </c:pt>
                <c:pt idx="1">
                  <c:v>94.219440922061594</c:v>
                </c:pt>
                <c:pt idx="2">
                  <c:v>81.495450263478006</c:v>
                </c:pt>
                <c:pt idx="3">
                  <c:v>96.8125247734569</c:v>
                </c:pt>
                <c:pt idx="4">
                  <c:v>95.829479684478301</c:v>
                </c:pt>
                <c:pt idx="5">
                  <c:v>95.826047863605694</c:v>
                </c:pt>
                <c:pt idx="6">
                  <c:v>96.728616753119894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81-47D6-9621-4B069C70A371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Feuil1!$A$2:$A$8</c:f>
              <c:strCache>
                <c:ptCount val="7"/>
                <c:pt idx="0">
                  <c:v>2019Q4</c:v>
                </c:pt>
                <c:pt idx="1">
                  <c:v>2020Q1</c:v>
                </c:pt>
                <c:pt idx="2">
                  <c:v>2020Q2</c:v>
                </c:pt>
                <c:pt idx="3">
                  <c:v>2020Q3</c:v>
                </c:pt>
                <c:pt idx="4">
                  <c:v>2020Q4</c:v>
                </c:pt>
                <c:pt idx="5">
                  <c:v>2021Q1</c:v>
                </c:pt>
                <c:pt idx="6">
                  <c:v>2021Q2</c:v>
                </c:pt>
              </c:strCache>
            </c:strRef>
          </c:cat>
          <c:val>
            <c:numRef>
              <c:f>Feuil1!$D$2:$D$8</c:f>
              <c:numCache>
                <c:formatCode>0.0</c:formatCode>
                <c:ptCount val="7"/>
                <c:pt idx="0" formatCode="General">
                  <c:v>100</c:v>
                </c:pt>
                <c:pt idx="1">
                  <c:v>98.236026394506098</c:v>
                </c:pt>
                <c:pt idx="2">
                  <c:v>88.416141388172207</c:v>
                </c:pt>
                <c:pt idx="3">
                  <c:v>96.411668318619903</c:v>
                </c:pt>
                <c:pt idx="4">
                  <c:v>97.128379409214205</c:v>
                </c:pt>
                <c:pt idx="5">
                  <c:v>95.136478081516202</c:v>
                </c:pt>
                <c:pt idx="6">
                  <c:v>96.5512887204235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81-47D6-9621-4B069C70A371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Feuil1!$A$2:$A$8</c:f>
              <c:strCache>
                <c:ptCount val="7"/>
                <c:pt idx="0">
                  <c:v>2019Q4</c:v>
                </c:pt>
                <c:pt idx="1">
                  <c:v>2020Q1</c:v>
                </c:pt>
                <c:pt idx="2">
                  <c:v>2020Q2</c:v>
                </c:pt>
                <c:pt idx="3">
                  <c:v>2020Q3</c:v>
                </c:pt>
                <c:pt idx="4">
                  <c:v>2020Q4</c:v>
                </c:pt>
                <c:pt idx="5">
                  <c:v>2021Q1</c:v>
                </c:pt>
                <c:pt idx="6">
                  <c:v>2021Q2</c:v>
                </c:pt>
              </c:strCache>
            </c:strRef>
          </c:cat>
          <c:val>
            <c:numRef>
              <c:f>Feuil1!$E$2:$E$8</c:f>
              <c:numCache>
                <c:formatCode>0.0</c:formatCode>
                <c:ptCount val="7"/>
                <c:pt idx="0" formatCode="General">
                  <c:v>100</c:v>
                </c:pt>
                <c:pt idx="1">
                  <c:v>94.325933632603494</c:v>
                </c:pt>
                <c:pt idx="2">
                  <c:v>81.9952020770872</c:v>
                </c:pt>
                <c:pt idx="3">
                  <c:v>95.144344094212002</c:v>
                </c:pt>
                <c:pt idx="4">
                  <c:v>93.471411021288702</c:v>
                </c:pt>
                <c:pt idx="5">
                  <c:v>93.704479532190902</c:v>
                </c:pt>
                <c:pt idx="6">
                  <c:v>96.200467716202596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81-47D6-9621-4B069C70A371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Feuil1!$A$2:$A$8</c:f>
              <c:strCache>
                <c:ptCount val="7"/>
                <c:pt idx="0">
                  <c:v>2019Q4</c:v>
                </c:pt>
                <c:pt idx="1">
                  <c:v>2020Q1</c:v>
                </c:pt>
                <c:pt idx="2">
                  <c:v>2020Q2</c:v>
                </c:pt>
                <c:pt idx="3">
                  <c:v>2020Q3</c:v>
                </c:pt>
                <c:pt idx="4">
                  <c:v>2020Q4</c:v>
                </c:pt>
                <c:pt idx="5">
                  <c:v>2021Q1</c:v>
                </c:pt>
                <c:pt idx="6">
                  <c:v>2021Q2</c:v>
                </c:pt>
              </c:strCache>
            </c:strRef>
          </c:cat>
          <c:val>
            <c:numRef>
              <c:f>Feuil1!$F$2:$F$8</c:f>
              <c:numCache>
                <c:formatCode>0.0</c:formatCode>
                <c:ptCount val="7"/>
                <c:pt idx="0" formatCode="General">
                  <c:v>100</c:v>
                </c:pt>
                <c:pt idx="1">
                  <c:v>94.632058328659497</c:v>
                </c:pt>
                <c:pt idx="2">
                  <c:v>77.800291643297797</c:v>
                </c:pt>
                <c:pt idx="3">
                  <c:v>91.067459338193999</c:v>
                </c:pt>
                <c:pt idx="4">
                  <c:v>91.080022434099803</c:v>
                </c:pt>
                <c:pt idx="5">
                  <c:v>90.683387549074595</c:v>
                </c:pt>
                <c:pt idx="6">
                  <c:v>93.191430173864205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781-47D6-9621-4B069C70A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9785432"/>
        <c:axId val="439785760"/>
      </c:lineChart>
      <c:lineChart>
        <c:grouping val="standard"/>
        <c:varyColors val="0"/>
        <c:ser>
          <c:idx val="5"/>
          <c:order val="5"/>
          <c:tx>
            <c:strRef>
              <c:f>Feuil1!$G$1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Feuil1!$A$2:$A$8</c:f>
              <c:strCache>
                <c:ptCount val="7"/>
                <c:pt idx="0">
                  <c:v>2019Q4</c:v>
                </c:pt>
                <c:pt idx="1">
                  <c:v>2020Q1</c:v>
                </c:pt>
                <c:pt idx="2">
                  <c:v>2020Q2</c:v>
                </c:pt>
                <c:pt idx="3">
                  <c:v>2020Q3</c:v>
                </c:pt>
                <c:pt idx="4">
                  <c:v>2020Q4</c:v>
                </c:pt>
                <c:pt idx="5">
                  <c:v>2021Q1</c:v>
                </c:pt>
                <c:pt idx="6">
                  <c:v>2021Q2</c:v>
                </c:pt>
              </c:strCache>
            </c:strRef>
          </c:cat>
          <c:val>
            <c:numRef>
              <c:f>Feuil1!$G$2:$G$8</c:f>
              <c:numCache>
                <c:formatCode>0.0</c:formatCode>
                <c:ptCount val="7"/>
                <c:pt idx="0" formatCode="General">
                  <c:v>100</c:v>
                </c:pt>
                <c:pt idx="1">
                  <c:v>97.152733541019103</c:v>
                </c:pt>
                <c:pt idx="2">
                  <c:v>78.239614636895496</c:v>
                </c:pt>
                <c:pt idx="3">
                  <c:v>91.499688838384998</c:v>
                </c:pt>
                <c:pt idx="4">
                  <c:v>92.658605224945006</c:v>
                </c:pt>
                <c:pt idx="5">
                  <c:v>91.189077951950694</c:v>
                </c:pt>
                <c:pt idx="6">
                  <c:v>95.580954339098199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781-47D6-9621-4B069C70A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493336"/>
        <c:axId val="222490056"/>
      </c:lineChart>
      <c:catAx>
        <c:axId val="439785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785760"/>
        <c:crosses val="autoZero"/>
        <c:auto val="1"/>
        <c:lblAlgn val="ctr"/>
        <c:lblOffset val="100"/>
        <c:noMultiLvlLbl val="0"/>
      </c:catAx>
      <c:valAx>
        <c:axId val="439785760"/>
        <c:scaling>
          <c:orientation val="minMax"/>
          <c:max val="100.1"/>
          <c:min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785432"/>
        <c:crosses val="autoZero"/>
        <c:crossBetween val="midCat"/>
      </c:valAx>
      <c:valAx>
        <c:axId val="222490056"/>
        <c:scaling>
          <c:orientation val="minMax"/>
          <c:max val="100"/>
          <c:min val="75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2493336"/>
        <c:crosses val="max"/>
        <c:crossBetween val="between"/>
      </c:valAx>
      <c:catAx>
        <c:axId val="222493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2490056"/>
        <c:crosses val="autoZero"/>
        <c:auto val="1"/>
        <c:lblAlgn val="ctr"/>
        <c:lblOffset val="100"/>
        <c:noMultiLvlLbl val="0"/>
      </c:catAx>
      <c:spPr>
        <a:noFill/>
        <a:ln w="3175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60316557305336838"/>
          <c:y val="0.57291557305336838"/>
          <c:w val="0.32144641294838144"/>
          <c:h val="0.325232575094779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227491912348169E-2"/>
          <c:y val="4.3010752688172046E-2"/>
          <c:w val="0.91821705426356592"/>
          <c:h val="0.78734830719818161"/>
        </c:manualLayout>
      </c:layout>
      <c:bubbleChart>
        <c:varyColors val="0"/>
        <c:ser>
          <c:idx val="0"/>
          <c:order val="0"/>
          <c:tx>
            <c:v>sans PGE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2361111111111111"/>
                  <c:y val="-0.1203703703703703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63-4A6E-A593-EE7C6D140165}"/>
                </c:ext>
              </c:extLst>
            </c:dLbl>
            <c:dLbl>
              <c:idx val="3"/>
              <c:layout>
                <c:manualLayout>
                  <c:x val="-0.26944444444444449"/>
                  <c:y val="0.1249999999999998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63-4A6E-A593-EE7C6D1401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'03_bulles'!$D$3:$D$6</c:f>
              <c:numCache>
                <c:formatCode>0%</c:formatCode>
                <c:ptCount val="4"/>
                <c:pt idx="0">
                  <c:v>0.59951456310679607</c:v>
                </c:pt>
                <c:pt idx="1">
                  <c:v>-0.33204052037060716</c:v>
                </c:pt>
                <c:pt idx="2">
                  <c:v>0.52736318407960203</c:v>
                </c:pt>
                <c:pt idx="3">
                  <c:v>-0.31491712707182318</c:v>
                </c:pt>
              </c:numCache>
            </c:numRef>
          </c:xVal>
          <c:yVal>
            <c:numRef>
              <c:f>'03_bulles'!$C$3:$C$6</c:f>
              <c:numCache>
                <c:formatCode>0%</c:formatCode>
                <c:ptCount val="4"/>
                <c:pt idx="0">
                  <c:v>0.29166666666666669</c:v>
                </c:pt>
                <c:pt idx="1">
                  <c:v>0.20511007144670512</c:v>
                </c:pt>
                <c:pt idx="2">
                  <c:v>-0.25</c:v>
                </c:pt>
                <c:pt idx="3">
                  <c:v>-0.27215756490599818</c:v>
                </c:pt>
              </c:numCache>
            </c:numRef>
          </c:yVal>
          <c:bubbleSize>
            <c:numRef>
              <c:f>'03_bulles'!$E$3:$E$6</c:f>
              <c:numCache>
                <c:formatCode>0%</c:formatCode>
                <c:ptCount val="4"/>
                <c:pt idx="0">
                  <c:v>0.24359632632441966</c:v>
                </c:pt>
                <c:pt idx="1">
                  <c:v>0.11216470256975097</c:v>
                </c:pt>
                <c:pt idx="2">
                  <c:v>0.2374183236577751</c:v>
                </c:pt>
                <c:pt idx="3">
                  <c:v>0.12403623986550837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2-D663-4A6E-A593-EE7C6D140165}"/>
            </c:ext>
          </c:extLst>
        </c:ser>
        <c:ser>
          <c:idx val="1"/>
          <c:order val="1"/>
          <c:tx>
            <c:v>avec PGE</c:v>
          </c:tx>
          <c:spPr>
            <a:solidFill>
              <a:srgbClr val="00B050"/>
            </a:solidFill>
            <a:ln w="25400"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395499639749486E-2"/>
                  <c:y val="0.147897436887593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>
                    <c:manualLayout>
                      <c:w val="0.21083059321856801"/>
                      <c:h val="0.109338522608203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663-4A6E-A593-EE7C6D140165}"/>
                </c:ext>
              </c:extLst>
            </c:dLbl>
            <c:dLbl>
              <c:idx val="1"/>
              <c:layout>
                <c:manualLayout>
                  <c:x val="-0.17510696214780175"/>
                  <c:y val="-6.219199742375122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63-4A6E-A593-EE7C6D140165}"/>
                </c:ext>
              </c:extLst>
            </c:dLbl>
            <c:dLbl>
              <c:idx val="3"/>
              <c:layout>
                <c:manualLayout>
                  <c:x val="-0.23229974160206718"/>
                  <c:y val="-1.97708564843682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63-4A6E-A593-EE7C6D1401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'03_bulles'!$H$3:$H$6</c:f>
              <c:numCache>
                <c:formatCode>0%</c:formatCode>
                <c:ptCount val="4"/>
                <c:pt idx="0">
                  <c:v>1.5324675324675325</c:v>
                </c:pt>
                <c:pt idx="1">
                  <c:v>-0.33333333333333331</c:v>
                </c:pt>
                <c:pt idx="2">
                  <c:v>1.1986842105263158</c:v>
                </c:pt>
                <c:pt idx="3">
                  <c:v>-0.34482758620689657</c:v>
                </c:pt>
              </c:numCache>
            </c:numRef>
          </c:xVal>
          <c:yVal>
            <c:numRef>
              <c:f>'03_bulles'!$G$3:$G$6</c:f>
              <c:numCache>
                <c:formatCode>0%</c:formatCode>
                <c:ptCount val="4"/>
                <c:pt idx="0">
                  <c:v>1.1274999999999999</c:v>
                </c:pt>
                <c:pt idx="1">
                  <c:v>1</c:v>
                </c:pt>
                <c:pt idx="2">
                  <c:v>-0.14358822109685537</c:v>
                </c:pt>
                <c:pt idx="3">
                  <c:v>-0.18405797101449275</c:v>
                </c:pt>
              </c:numCache>
            </c:numRef>
          </c:yVal>
          <c:bubbleSize>
            <c:numRef>
              <c:f>'03_bulles'!$I$3:$I$6</c:f>
              <c:numCache>
                <c:formatCode>0%</c:formatCode>
                <c:ptCount val="4"/>
                <c:pt idx="0">
                  <c:v>0.22945151592947471</c:v>
                </c:pt>
                <c:pt idx="1">
                  <c:v>2.778030823761294E-2</c:v>
                </c:pt>
                <c:pt idx="2">
                  <c:v>2.0124056943627795E-2</c:v>
                </c:pt>
                <c:pt idx="3">
                  <c:v>5.4285264718304613E-3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6-D663-4A6E-A593-EE7C6D1401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86724560"/>
        <c:axId val="186720952"/>
      </c:bubbleChart>
      <c:valAx>
        <c:axId val="186724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b="1"/>
                  <a:t>Variation</a:t>
                </a:r>
                <a:r>
                  <a:rPr lang="fr-FR" b="1" baseline="0"/>
                  <a:t> de la trésorerie</a:t>
                </a:r>
                <a:endParaRPr lang="fr-FR" b="1"/>
              </a:p>
            </c:rich>
          </c:tx>
          <c:layout>
            <c:manualLayout>
              <c:xMode val="edge"/>
              <c:yMode val="edge"/>
              <c:x val="0.34711111111111109"/>
              <c:y val="0.83035903002151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%" sourceLinked="1"/>
        <c:majorTickMark val="cross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6720952"/>
        <c:crosses val="autoZero"/>
        <c:crossBetween val="midCat"/>
      </c:valAx>
      <c:valAx>
        <c:axId val="18672095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b="1"/>
                  <a:t>Variation de l'endettement brut</a:t>
                </a:r>
              </a:p>
            </c:rich>
          </c:tx>
          <c:layout>
            <c:manualLayout>
              <c:xMode val="edge"/>
              <c:yMode val="edge"/>
              <c:x val="1.6020671834625327E-3"/>
              <c:y val="0.1916407138994531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%" sourceLinked="1"/>
        <c:majorTickMark val="cross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67245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94444444444446"/>
          <c:y val="0.87421797991418293"/>
          <c:w val="0.29638527742171761"/>
          <c:h val="6.3784509218428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097293766339593E-2"/>
          <c:y val="3.5792893385384002E-2"/>
          <c:w val="0.88269461439391306"/>
          <c:h val="0.686867214262017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1E-43F9-BA79-E37CC24250EE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1E-43F9-BA79-E37CC24250EE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1E-43F9-BA79-E37CC24250E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1E-43F9-BA79-E37CC24250EE}"/>
              </c:ext>
            </c:extLst>
          </c:dPt>
          <c:dPt>
            <c:idx val="4"/>
            <c:invertIfNegative val="0"/>
            <c:bubble3D val="0"/>
            <c:spPr>
              <a:solidFill>
                <a:srgbClr val="F3953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E1E-43F9-BA79-E37CC24250EE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E1E-43F9-BA79-E37CC24250EE}"/>
              </c:ext>
            </c:extLst>
          </c:dPt>
          <c:cat>
            <c:strRef>
              <c:f>Feuil1!$A$3:$A$8</c:f>
              <c:strCache>
                <c:ptCount val="6"/>
                <c:pt idx="0">
                  <c:v>Zone euro hors France</c:v>
                </c:pt>
                <c:pt idx="1">
                  <c:v>Allemagne</c:v>
                </c:pt>
                <c:pt idx="2">
                  <c:v>France</c:v>
                </c:pt>
                <c:pt idx="3">
                  <c:v>Italie</c:v>
                </c:pt>
                <c:pt idx="4">
                  <c:v>Suède</c:v>
                </c:pt>
                <c:pt idx="5">
                  <c:v>US</c:v>
                </c:pt>
              </c:strCache>
            </c:strRef>
          </c:cat>
          <c:val>
            <c:numRef>
              <c:f>Feuil1!$B$3:$B$8</c:f>
              <c:numCache>
                <c:formatCode>General</c:formatCode>
                <c:ptCount val="6"/>
                <c:pt idx="0">
                  <c:v>44.9</c:v>
                </c:pt>
                <c:pt idx="1">
                  <c:v>45.2</c:v>
                </c:pt>
                <c:pt idx="2">
                  <c:v>55.6</c:v>
                </c:pt>
                <c:pt idx="3">
                  <c:v>48.6</c:v>
                </c:pt>
                <c:pt idx="4">
                  <c:v>49.4</c:v>
                </c:pt>
                <c:pt idx="5">
                  <c:v>38.299999999999997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E1E-43F9-BA79-E37CC2425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100760"/>
        <c:axId val="138099448"/>
      </c:barChart>
      <c:catAx>
        <c:axId val="138100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8099448"/>
        <c:crosses val="autoZero"/>
        <c:auto val="1"/>
        <c:lblAlgn val="ctr"/>
        <c:lblOffset val="100"/>
        <c:noMultiLvlLbl val="0"/>
      </c:catAx>
      <c:valAx>
        <c:axId val="138099448"/>
        <c:scaling>
          <c:orientation val="minMax"/>
          <c:max val="55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8100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504873713466843E-2"/>
          <c:y val="4.015205991533511E-2"/>
          <c:w val="0.92100779321361148"/>
          <c:h val="0.71650919528806434"/>
        </c:manualLayout>
      </c:layout>
      <c:barChart>
        <c:barDir val="col"/>
        <c:grouping val="clustered"/>
        <c:varyColors val="0"/>
        <c:ser>
          <c:idx val="0"/>
          <c:order val="0"/>
          <c:tx>
            <c:v>Niveau réalisé d'activité</c:v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rgbClr val="8FAADC"/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38FC-429F-9D6E-76DF4634395B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70-4871-B358-6E656D8D4454}"/>
              </c:ext>
            </c:extLst>
          </c:dPt>
          <c:cat>
            <c:strRef>
              <c:f>'G juin 160821 couleurs'!$A$2:$A$27</c:f>
              <c:strCache>
                <c:ptCount val="25"/>
                <c:pt idx="0">
                  <c:v>févr-20</c:v>
                </c:pt>
                <c:pt idx="1">
                  <c:v>mars-20</c:v>
                </c:pt>
                <c:pt idx="2">
                  <c:v>avr-20</c:v>
                </c:pt>
                <c:pt idx="3">
                  <c:v>mai-20</c:v>
                </c:pt>
                <c:pt idx="4">
                  <c:v>juin-20</c:v>
                </c:pt>
                <c:pt idx="5">
                  <c:v>juil-20</c:v>
                </c:pt>
                <c:pt idx="6">
                  <c:v>août-20</c:v>
                </c:pt>
                <c:pt idx="7">
                  <c:v>sept-20</c:v>
                </c:pt>
                <c:pt idx="8">
                  <c:v>oct-20</c:v>
                </c:pt>
                <c:pt idx="9">
                  <c:v>nov-20</c:v>
                </c:pt>
                <c:pt idx="10">
                  <c:v>déc-20</c:v>
                </c:pt>
                <c:pt idx="11">
                  <c:v>janv-21</c:v>
                </c:pt>
                <c:pt idx="12">
                  <c:v>févr-21</c:v>
                </c:pt>
                <c:pt idx="13">
                  <c:v>mars-21</c:v>
                </c:pt>
                <c:pt idx="14">
                  <c:v>avr-21</c:v>
                </c:pt>
                <c:pt idx="15">
                  <c:v>mai-21</c:v>
                </c:pt>
                <c:pt idx="16">
                  <c:v>juin-21</c:v>
                </c:pt>
                <c:pt idx="17">
                  <c:v>juil-21</c:v>
                </c:pt>
                <c:pt idx="18">
                  <c:v>août-21</c:v>
                </c:pt>
                <c:pt idx="19">
                  <c:v>sept-21</c:v>
                </c:pt>
                <c:pt idx="21">
                  <c:v>T4 2021</c:v>
                </c:pt>
                <c:pt idx="24">
                  <c:v>T1 2022</c:v>
                </c:pt>
              </c:strCache>
            </c:strRef>
          </c:cat>
          <c:val>
            <c:numRef>
              <c:f>'G juin 160821 couleurs'!$C$2:$C$27</c:f>
              <c:numCache>
                <c:formatCode>0.0</c:formatCode>
                <c:ptCount val="26"/>
                <c:pt idx="0">
                  <c:v>100</c:v>
                </c:pt>
                <c:pt idx="1">
                  <c:v>65.31664553236962</c:v>
                </c:pt>
                <c:pt idx="2">
                  <c:v>70.450796503716333</c:v>
                </c:pt>
                <c:pt idx="3">
                  <c:v>82.849321548112783</c:v>
                </c:pt>
                <c:pt idx="4">
                  <c:v>91.186232738604986</c:v>
                </c:pt>
                <c:pt idx="5">
                  <c:v>95.450391214741188</c:v>
                </c:pt>
                <c:pt idx="6">
                  <c:v>97.339310991654642</c:v>
                </c:pt>
                <c:pt idx="7">
                  <c:v>97.647872113974827</c:v>
                </c:pt>
                <c:pt idx="8">
                  <c:v>97.137232055368955</c:v>
                </c:pt>
                <c:pt idx="9">
                  <c:v>94.295734260293827</c:v>
                </c:pt>
                <c:pt idx="10">
                  <c:v>96.055472737772149</c:v>
                </c:pt>
                <c:pt idx="11">
                  <c:v>95.8293151872697</c:v>
                </c:pt>
                <c:pt idx="12">
                  <c:v>95.167266799542745</c:v>
                </c:pt>
                <c:pt idx="13">
                  <c:v>96.481561604004611</c:v>
                </c:pt>
                <c:pt idx="14">
                  <c:v>95.538640480926688</c:v>
                </c:pt>
                <c:pt idx="15">
                  <c:v>96.484630713246048</c:v>
                </c:pt>
                <c:pt idx="16">
                  <c:v>98.162579065187188</c:v>
                </c:pt>
                <c:pt idx="17">
                  <c:v>98.849050552287792</c:v>
                </c:pt>
                <c:pt idx="18">
                  <c:v>98.541819798346907</c:v>
                </c:pt>
                <c:pt idx="19">
                  <c:v>98.541819798346907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0-4871-B358-6E656D8D4454}"/>
            </c:ext>
          </c:extLst>
        </c:ser>
        <c:ser>
          <c:idx val="2"/>
          <c:order val="2"/>
          <c:tx>
            <c:v>Prévisions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70-4871-B358-6E656D8D4454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870-4871-B358-6E656D8D445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870-4871-B358-6E656D8D445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870-4871-B358-6E656D8D4454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870-4871-B358-6E656D8D445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870-4871-B358-6E656D8D4454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870-4871-B358-6E656D8D4454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D870-4871-B358-6E656D8D4454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D870-4871-B358-6E656D8D4454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D870-4871-B358-6E656D8D4454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D870-4871-B358-6E656D8D4454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870-4871-B358-6E656D8D4454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D870-4871-B358-6E656D8D4454}"/>
              </c:ext>
            </c:extLst>
          </c:dPt>
          <c:cat>
            <c:strRef>
              <c:f>'G juin 160821 couleurs'!$A$2:$A$27</c:f>
              <c:strCache>
                <c:ptCount val="25"/>
                <c:pt idx="0">
                  <c:v>févr-20</c:v>
                </c:pt>
                <c:pt idx="1">
                  <c:v>mars-20</c:v>
                </c:pt>
                <c:pt idx="2">
                  <c:v>avr-20</c:v>
                </c:pt>
                <c:pt idx="3">
                  <c:v>mai-20</c:v>
                </c:pt>
                <c:pt idx="4">
                  <c:v>juin-20</c:v>
                </c:pt>
                <c:pt idx="5">
                  <c:v>juil-20</c:v>
                </c:pt>
                <c:pt idx="6">
                  <c:v>août-20</c:v>
                </c:pt>
                <c:pt idx="7">
                  <c:v>sept-20</c:v>
                </c:pt>
                <c:pt idx="8">
                  <c:v>oct-20</c:v>
                </c:pt>
                <c:pt idx="9">
                  <c:v>nov-20</c:v>
                </c:pt>
                <c:pt idx="10">
                  <c:v>déc-20</c:v>
                </c:pt>
                <c:pt idx="11">
                  <c:v>janv-21</c:v>
                </c:pt>
                <c:pt idx="12">
                  <c:v>févr-21</c:v>
                </c:pt>
                <c:pt idx="13">
                  <c:v>mars-21</c:v>
                </c:pt>
                <c:pt idx="14">
                  <c:v>avr-21</c:v>
                </c:pt>
                <c:pt idx="15">
                  <c:v>mai-21</c:v>
                </c:pt>
                <c:pt idx="16">
                  <c:v>juin-21</c:v>
                </c:pt>
                <c:pt idx="17">
                  <c:v>juil-21</c:v>
                </c:pt>
                <c:pt idx="18">
                  <c:v>août-21</c:v>
                </c:pt>
                <c:pt idx="19">
                  <c:v>sept-21</c:v>
                </c:pt>
                <c:pt idx="21">
                  <c:v>T4 2021</c:v>
                </c:pt>
                <c:pt idx="24">
                  <c:v>T1 2022</c:v>
                </c:pt>
              </c:strCache>
            </c:strRef>
          </c:cat>
          <c:val>
            <c:numRef>
              <c:f>'G juin 160821 couleurs'!$D$2:$D$27</c:f>
              <c:numCache>
                <c:formatCode>General</c:formatCode>
                <c:ptCount val="26"/>
                <c:pt idx="20" formatCode="0.0">
                  <c:v>99.153709700344095</c:v>
                </c:pt>
                <c:pt idx="21" formatCode="0.0">
                  <c:v>99.153709700344095</c:v>
                </c:pt>
                <c:pt idx="22" formatCode="0.0">
                  <c:v>99.153709700344095</c:v>
                </c:pt>
                <c:pt idx="23" formatCode="0.0">
                  <c:v>100.10578106274301</c:v>
                </c:pt>
                <c:pt idx="24" formatCode="0.0">
                  <c:v>100.10578106274301</c:v>
                </c:pt>
                <c:pt idx="25" formatCode="0.0">
                  <c:v>100.10578106274301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D870-4871-B358-6E656D8D4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42623208"/>
        <c:axId val="942622880"/>
      </c:barChart>
      <c:lineChart>
        <c:grouping val="standard"/>
        <c:varyColors val="0"/>
        <c:ser>
          <c:idx val="1"/>
          <c:order val="1"/>
          <c:tx>
            <c:v>Moyenne annuelle</c:v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508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D870-4871-B358-6E656D8D4454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508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D870-4871-B358-6E656D8D4454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508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D870-4871-B358-6E656D8D4454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508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D870-4871-B358-6E656D8D4454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508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D870-4871-B358-6E656D8D4454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508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D870-4871-B358-6E656D8D4454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508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D870-4871-B358-6E656D8D4454}"/>
              </c:ext>
            </c:extLst>
          </c:dPt>
          <c:cat>
            <c:strRef>
              <c:f>'G juin 160821 couleurs'!$A$2:$A$34</c:f>
              <c:strCache>
                <c:ptCount val="31"/>
                <c:pt idx="0">
                  <c:v>févr-20</c:v>
                </c:pt>
                <c:pt idx="1">
                  <c:v>mars-20</c:v>
                </c:pt>
                <c:pt idx="2">
                  <c:v>avr-20</c:v>
                </c:pt>
                <c:pt idx="3">
                  <c:v>mai-20</c:v>
                </c:pt>
                <c:pt idx="4">
                  <c:v>juin-20</c:v>
                </c:pt>
                <c:pt idx="5">
                  <c:v>juil-20</c:v>
                </c:pt>
                <c:pt idx="6">
                  <c:v>août-20</c:v>
                </c:pt>
                <c:pt idx="7">
                  <c:v>sept-20</c:v>
                </c:pt>
                <c:pt idx="8">
                  <c:v>oct-20</c:v>
                </c:pt>
                <c:pt idx="9">
                  <c:v>nov-20</c:v>
                </c:pt>
                <c:pt idx="10">
                  <c:v>déc-20</c:v>
                </c:pt>
                <c:pt idx="11">
                  <c:v>janv-21</c:v>
                </c:pt>
                <c:pt idx="12">
                  <c:v>févr-21</c:v>
                </c:pt>
                <c:pt idx="13">
                  <c:v>mars-21</c:v>
                </c:pt>
                <c:pt idx="14">
                  <c:v>avr-21</c:v>
                </c:pt>
                <c:pt idx="15">
                  <c:v>mai-21</c:v>
                </c:pt>
                <c:pt idx="16">
                  <c:v>juin-21</c:v>
                </c:pt>
                <c:pt idx="17">
                  <c:v>juil-21</c:v>
                </c:pt>
                <c:pt idx="18">
                  <c:v>août-21</c:v>
                </c:pt>
                <c:pt idx="19">
                  <c:v>sept-21</c:v>
                </c:pt>
                <c:pt idx="21">
                  <c:v>T4 2021</c:v>
                </c:pt>
                <c:pt idx="24">
                  <c:v>T1 2022</c:v>
                </c:pt>
                <c:pt idx="27">
                  <c:v>T2 2022</c:v>
                </c:pt>
                <c:pt idx="30">
                  <c:v>T3 2022</c:v>
                </c:pt>
              </c:strCache>
            </c:strRef>
          </c:cat>
          <c:val>
            <c:numRef>
              <c:f>'G juin 160821 couleurs'!$E$2:$E$27</c:f>
              <c:numCache>
                <c:formatCode>0.0</c:formatCode>
                <c:ptCount val="26"/>
                <c:pt idx="0">
                  <c:v>91.841716625615106</c:v>
                </c:pt>
                <c:pt idx="1">
                  <c:v>91.841716625615106</c:v>
                </c:pt>
                <c:pt idx="2">
                  <c:v>91.841716625615106</c:v>
                </c:pt>
                <c:pt idx="3">
                  <c:v>91.841716625615106</c:v>
                </c:pt>
                <c:pt idx="4">
                  <c:v>91.841716625615106</c:v>
                </c:pt>
                <c:pt idx="5">
                  <c:v>91.841716625615106</c:v>
                </c:pt>
                <c:pt idx="6">
                  <c:v>91.841716625615106</c:v>
                </c:pt>
                <c:pt idx="7">
                  <c:v>91.841716625615106</c:v>
                </c:pt>
                <c:pt idx="8">
                  <c:v>91.841716625615106</c:v>
                </c:pt>
                <c:pt idx="9">
                  <c:v>91.841716625615106</c:v>
                </c:pt>
                <c:pt idx="10">
                  <c:v>91.841716625615106</c:v>
                </c:pt>
                <c:pt idx="11" formatCode="0">
                  <c:v>97.1864105007582</c:v>
                </c:pt>
                <c:pt idx="12" formatCode="0">
                  <c:v>97.1864105007582</c:v>
                </c:pt>
                <c:pt idx="13" formatCode="0">
                  <c:v>97.1864105007582</c:v>
                </c:pt>
                <c:pt idx="14" formatCode="0">
                  <c:v>97.1864105007582</c:v>
                </c:pt>
                <c:pt idx="15" formatCode="0">
                  <c:v>97.1864105007582</c:v>
                </c:pt>
                <c:pt idx="16" formatCode="0">
                  <c:v>97.1864105007582</c:v>
                </c:pt>
                <c:pt idx="17" formatCode="0">
                  <c:v>97.1864105007582</c:v>
                </c:pt>
                <c:pt idx="18" formatCode="0">
                  <c:v>97.1864105007582</c:v>
                </c:pt>
                <c:pt idx="19" formatCode="0">
                  <c:v>97.1864105007582</c:v>
                </c:pt>
                <c:pt idx="20" formatCode="0">
                  <c:v>97.1864105007582</c:v>
                </c:pt>
                <c:pt idx="21" formatCode="0">
                  <c:v>97.1864105007582</c:v>
                </c:pt>
                <c:pt idx="22" formatCode="0">
                  <c:v>97.1864105007582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D870-4871-B358-6E656D8D4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2623208"/>
        <c:axId val="942622880"/>
      </c:lineChart>
      <c:catAx>
        <c:axId val="942623208"/>
        <c:scaling>
          <c:orientation val="minMax"/>
        </c:scaling>
        <c:delete val="0"/>
        <c:axPos val="b"/>
        <c:numFmt formatCode="[$-40C]m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5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42622880"/>
        <c:crosses val="autoZero"/>
        <c:auto val="1"/>
        <c:lblAlgn val="ctr"/>
        <c:lblOffset val="100"/>
        <c:tickLblSkip val="1"/>
        <c:noMultiLvlLbl val="0"/>
      </c:catAx>
      <c:valAx>
        <c:axId val="942622880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426232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981560662474813"/>
          <c:y val="0.91901374786919554"/>
          <c:w val="0.51389651914313295"/>
          <c:h val="8.0986252130804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/>
      </a:pPr>
      <a:endParaRPr lang="fr-F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E9C81-DD06-4419-98A7-5E2E275C66D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4F72899-5CE7-4E51-9DB9-8CA89DC6124E}">
      <dgm:prSet phldrT="[Texte]" custT="1"/>
      <dgm:spPr>
        <a:noFill/>
        <a:ln>
          <a:noFill/>
        </a:ln>
      </dgm:spPr>
      <dgm:t>
        <a:bodyPr/>
        <a:lstStyle/>
        <a:p>
          <a:r>
            <a:rPr lang="fr-FR" sz="1400" i="1" dirty="0">
              <a:solidFill>
                <a:srgbClr val="002060"/>
              </a:solidFill>
            </a:rPr>
            <a:t>Transformation numérique</a:t>
          </a:r>
        </a:p>
      </dgm:t>
    </dgm:pt>
    <dgm:pt modelId="{B563CE51-4C30-487F-A196-E44E8C17A3BA}" type="parTrans" cxnId="{5C61CA5E-9124-4B8B-AF37-41CCD3B05372}">
      <dgm:prSet/>
      <dgm:spPr/>
      <dgm:t>
        <a:bodyPr/>
        <a:lstStyle/>
        <a:p>
          <a:endParaRPr lang="fr-FR"/>
        </a:p>
      </dgm:t>
    </dgm:pt>
    <dgm:pt modelId="{AE000729-904E-4821-B747-5E3E4BC57660}" type="sibTrans" cxnId="{5C61CA5E-9124-4B8B-AF37-41CCD3B05372}">
      <dgm:prSet/>
      <dgm:spPr>
        <a:solidFill>
          <a:srgbClr val="ADC2E5"/>
        </a:solidFill>
        <a:ln>
          <a:noFill/>
        </a:ln>
      </dgm:spPr>
      <dgm:t>
        <a:bodyPr/>
        <a:lstStyle/>
        <a:p>
          <a:endParaRPr lang="fr-FR"/>
        </a:p>
      </dgm:t>
    </dgm:pt>
    <dgm:pt modelId="{82263D52-FF70-42EA-BD1F-3187323DF486}">
      <dgm:prSet phldrT="[Texte]" custT="1"/>
      <dgm:spPr>
        <a:noFill/>
        <a:ln>
          <a:noFill/>
        </a:ln>
      </dgm:spPr>
      <dgm:t>
        <a:bodyPr/>
        <a:lstStyle/>
        <a:p>
          <a:r>
            <a:rPr lang="fr-FR" sz="1400" i="1" dirty="0">
              <a:solidFill>
                <a:srgbClr val="002060"/>
              </a:solidFill>
            </a:rPr>
            <a:t>Transformation écologique</a:t>
          </a:r>
        </a:p>
      </dgm:t>
    </dgm:pt>
    <dgm:pt modelId="{CCBDA778-4F0D-494B-8C02-85F8AD71450A}" type="parTrans" cxnId="{7EB54D52-FEB1-4EC3-BDF9-480E420CCFAD}">
      <dgm:prSet/>
      <dgm:spPr/>
      <dgm:t>
        <a:bodyPr/>
        <a:lstStyle/>
        <a:p>
          <a:endParaRPr lang="fr-FR"/>
        </a:p>
      </dgm:t>
    </dgm:pt>
    <dgm:pt modelId="{FD97EFB2-4946-4A23-AB83-96B286215CDC}" type="sibTrans" cxnId="{7EB54D52-FEB1-4EC3-BDF9-480E420CCFAD}">
      <dgm:prSet/>
      <dgm:spPr/>
      <dgm:t>
        <a:bodyPr/>
        <a:lstStyle/>
        <a:p>
          <a:endParaRPr lang="fr-FR"/>
        </a:p>
      </dgm:t>
    </dgm:pt>
    <dgm:pt modelId="{ED4E0984-D52F-4B94-94C7-D3540A550431}">
      <dgm:prSet phldrT="[Texte]" custT="1"/>
      <dgm:spPr>
        <a:noFill/>
        <a:ln>
          <a:noFill/>
        </a:ln>
      </dgm:spPr>
      <dgm:t>
        <a:bodyPr/>
        <a:lstStyle/>
        <a:p>
          <a:pPr>
            <a:spcAft>
              <a:spcPts val="0"/>
            </a:spcAft>
          </a:pPr>
          <a:r>
            <a:rPr lang="fr-FR" sz="1400" i="1" dirty="0">
              <a:solidFill>
                <a:srgbClr val="002060"/>
              </a:solidFill>
            </a:rPr>
            <a:t>« Transformation du travail » : </a:t>
          </a:r>
        </a:p>
        <a:p>
          <a:pPr>
            <a:spcAft>
              <a:spcPct val="35000"/>
            </a:spcAft>
          </a:pPr>
          <a:r>
            <a:rPr lang="fr-FR" sz="1400" i="1" dirty="0">
              <a:solidFill>
                <a:srgbClr val="002060"/>
              </a:solidFill>
            </a:rPr>
            <a:t>Formation des jeunes et des salariés</a:t>
          </a:r>
        </a:p>
      </dgm:t>
    </dgm:pt>
    <dgm:pt modelId="{B12DC0E7-A9CB-475C-AA3E-EFF97D469969}" type="parTrans" cxnId="{02BD2A6D-273A-4E3E-AC21-CF522450BF99}">
      <dgm:prSet/>
      <dgm:spPr/>
      <dgm:t>
        <a:bodyPr/>
        <a:lstStyle/>
        <a:p>
          <a:endParaRPr lang="fr-FR"/>
        </a:p>
      </dgm:t>
    </dgm:pt>
    <dgm:pt modelId="{0B2FE2F7-F3D7-42F2-AA31-B1CCA784A064}" type="sibTrans" cxnId="{02BD2A6D-273A-4E3E-AC21-CF522450BF99}">
      <dgm:prSet/>
      <dgm:spPr/>
      <dgm:t>
        <a:bodyPr/>
        <a:lstStyle/>
        <a:p>
          <a:endParaRPr lang="fr-FR"/>
        </a:p>
      </dgm:t>
    </dgm:pt>
    <dgm:pt modelId="{F5EBD367-1F9B-4608-AE1E-ED8137D347FD}" type="pres">
      <dgm:prSet presAssocID="{511E9C81-DD06-4419-98A7-5E2E275C66D2}" presName="Name0" presStyleCnt="0">
        <dgm:presLayoutVars>
          <dgm:chMax val="7"/>
          <dgm:chPref val="7"/>
          <dgm:dir/>
        </dgm:presLayoutVars>
      </dgm:prSet>
      <dgm:spPr/>
    </dgm:pt>
    <dgm:pt modelId="{86ECEBC2-257F-44C3-B38D-5B59EA66F8AE}" type="pres">
      <dgm:prSet presAssocID="{511E9C81-DD06-4419-98A7-5E2E275C66D2}" presName="Name1" presStyleCnt="0"/>
      <dgm:spPr/>
    </dgm:pt>
    <dgm:pt modelId="{066C7630-6E06-4C32-A194-F42CE8E05C03}" type="pres">
      <dgm:prSet presAssocID="{511E9C81-DD06-4419-98A7-5E2E275C66D2}" presName="cycle" presStyleCnt="0"/>
      <dgm:spPr/>
    </dgm:pt>
    <dgm:pt modelId="{BC12C658-8A00-4EEA-ADB4-397A084352D9}" type="pres">
      <dgm:prSet presAssocID="{511E9C81-DD06-4419-98A7-5E2E275C66D2}" presName="srcNode" presStyleLbl="node1" presStyleIdx="0" presStyleCnt="3"/>
      <dgm:spPr/>
    </dgm:pt>
    <dgm:pt modelId="{982A4548-89F1-4416-9D70-43B4E526585C}" type="pres">
      <dgm:prSet presAssocID="{511E9C81-DD06-4419-98A7-5E2E275C66D2}" presName="conn" presStyleLbl="parChTrans1D2" presStyleIdx="0" presStyleCnt="1" custLinFactNeighborX="-3094"/>
      <dgm:spPr/>
    </dgm:pt>
    <dgm:pt modelId="{839E38D7-9349-4845-8FDA-54713FE8EDF3}" type="pres">
      <dgm:prSet presAssocID="{511E9C81-DD06-4419-98A7-5E2E275C66D2}" presName="extraNode" presStyleLbl="node1" presStyleIdx="0" presStyleCnt="3"/>
      <dgm:spPr/>
    </dgm:pt>
    <dgm:pt modelId="{B4D25790-A65B-45E7-85DD-6B6ACB7A480C}" type="pres">
      <dgm:prSet presAssocID="{511E9C81-DD06-4419-98A7-5E2E275C66D2}" presName="dstNode" presStyleLbl="node1" presStyleIdx="0" presStyleCnt="3"/>
      <dgm:spPr/>
    </dgm:pt>
    <dgm:pt modelId="{D21ADCFE-11E3-4361-B8AE-B8BFD3DB8119}" type="pres">
      <dgm:prSet presAssocID="{A4F72899-5CE7-4E51-9DB9-8CA89DC6124E}" presName="text_1" presStyleLbl="node1" presStyleIdx="0" presStyleCnt="3">
        <dgm:presLayoutVars>
          <dgm:bulletEnabled val="1"/>
        </dgm:presLayoutVars>
      </dgm:prSet>
      <dgm:spPr/>
    </dgm:pt>
    <dgm:pt modelId="{03ED6C5B-A899-4170-BAB5-865EE1F9DAFD}" type="pres">
      <dgm:prSet presAssocID="{A4F72899-5CE7-4E51-9DB9-8CA89DC6124E}" presName="accent_1" presStyleCnt="0"/>
      <dgm:spPr/>
    </dgm:pt>
    <dgm:pt modelId="{7678F273-4B7F-4CFD-BE64-4E7A5DB63293}" type="pres">
      <dgm:prSet presAssocID="{A4F72899-5CE7-4E51-9DB9-8CA89DC6124E}" presName="accentRepeatNode" presStyleLbl="solidFgAcc1" presStyleIdx="0" presStyleCnt="3"/>
      <dgm:spPr>
        <a:ln w="12700">
          <a:solidFill>
            <a:schemeClr val="accent1">
              <a:lumMod val="20000"/>
              <a:lumOff val="80000"/>
            </a:schemeClr>
          </a:solidFill>
        </a:ln>
      </dgm:spPr>
    </dgm:pt>
    <dgm:pt modelId="{8EB2D5EA-49B1-4576-A760-64025E1E5384}" type="pres">
      <dgm:prSet presAssocID="{82263D52-FF70-42EA-BD1F-3187323DF486}" presName="text_2" presStyleLbl="node1" presStyleIdx="1" presStyleCnt="3">
        <dgm:presLayoutVars>
          <dgm:bulletEnabled val="1"/>
        </dgm:presLayoutVars>
      </dgm:prSet>
      <dgm:spPr/>
    </dgm:pt>
    <dgm:pt modelId="{5227624C-5177-4509-B90B-6227B7848DE6}" type="pres">
      <dgm:prSet presAssocID="{82263D52-FF70-42EA-BD1F-3187323DF486}" presName="accent_2" presStyleCnt="0"/>
      <dgm:spPr/>
    </dgm:pt>
    <dgm:pt modelId="{3E9DA284-F81F-41C2-8C95-25671569CCFC}" type="pres">
      <dgm:prSet presAssocID="{82263D52-FF70-42EA-BD1F-3187323DF486}" presName="accentRepeatNode" presStyleLbl="solidFgAcc1" presStyleIdx="1" presStyleCnt="3"/>
      <dgm:spPr>
        <a:ln w="12700">
          <a:solidFill>
            <a:schemeClr val="accent1">
              <a:lumMod val="20000"/>
              <a:lumOff val="80000"/>
            </a:schemeClr>
          </a:solidFill>
        </a:ln>
      </dgm:spPr>
    </dgm:pt>
    <dgm:pt modelId="{01D31F76-7FAE-493F-A0AB-9D1D32C64714}" type="pres">
      <dgm:prSet presAssocID="{ED4E0984-D52F-4B94-94C7-D3540A550431}" presName="text_3" presStyleLbl="node1" presStyleIdx="2" presStyleCnt="3">
        <dgm:presLayoutVars>
          <dgm:bulletEnabled val="1"/>
        </dgm:presLayoutVars>
      </dgm:prSet>
      <dgm:spPr/>
    </dgm:pt>
    <dgm:pt modelId="{4581E784-6782-408F-A912-2EE0FB37DF47}" type="pres">
      <dgm:prSet presAssocID="{ED4E0984-D52F-4B94-94C7-D3540A550431}" presName="accent_3" presStyleCnt="0"/>
      <dgm:spPr/>
    </dgm:pt>
    <dgm:pt modelId="{272E9FCE-8AAC-4D42-B3B4-BEA0F855DE55}" type="pres">
      <dgm:prSet presAssocID="{ED4E0984-D52F-4B94-94C7-D3540A550431}" presName="accentRepeatNode" presStyleLbl="solidFgAcc1" presStyleIdx="2" presStyleCnt="3"/>
      <dgm:spPr>
        <a:ln w="12700">
          <a:solidFill>
            <a:schemeClr val="accent1">
              <a:lumMod val="20000"/>
              <a:lumOff val="80000"/>
            </a:schemeClr>
          </a:solidFill>
        </a:ln>
      </dgm:spPr>
    </dgm:pt>
  </dgm:ptLst>
  <dgm:cxnLst>
    <dgm:cxn modelId="{EDD83511-B7E4-40E3-AA3D-A7DA15D04022}" type="presOf" srcId="{ED4E0984-D52F-4B94-94C7-D3540A550431}" destId="{01D31F76-7FAE-493F-A0AB-9D1D32C64714}" srcOrd="0" destOrd="0" presId="urn:microsoft.com/office/officeart/2008/layout/VerticalCurvedList"/>
    <dgm:cxn modelId="{5C61CA5E-9124-4B8B-AF37-41CCD3B05372}" srcId="{511E9C81-DD06-4419-98A7-5E2E275C66D2}" destId="{A4F72899-5CE7-4E51-9DB9-8CA89DC6124E}" srcOrd="0" destOrd="0" parTransId="{B563CE51-4C30-487F-A196-E44E8C17A3BA}" sibTransId="{AE000729-904E-4821-B747-5E3E4BC57660}"/>
    <dgm:cxn modelId="{2CFA8441-B8A0-4AAA-9250-9703287B76A3}" type="presOf" srcId="{511E9C81-DD06-4419-98A7-5E2E275C66D2}" destId="{F5EBD367-1F9B-4608-AE1E-ED8137D347FD}" srcOrd="0" destOrd="0" presId="urn:microsoft.com/office/officeart/2008/layout/VerticalCurvedList"/>
    <dgm:cxn modelId="{02BD2A6D-273A-4E3E-AC21-CF522450BF99}" srcId="{511E9C81-DD06-4419-98A7-5E2E275C66D2}" destId="{ED4E0984-D52F-4B94-94C7-D3540A550431}" srcOrd="2" destOrd="0" parTransId="{B12DC0E7-A9CB-475C-AA3E-EFF97D469969}" sibTransId="{0B2FE2F7-F3D7-42F2-AA31-B1CCA784A064}"/>
    <dgm:cxn modelId="{7EB54D52-FEB1-4EC3-BDF9-480E420CCFAD}" srcId="{511E9C81-DD06-4419-98A7-5E2E275C66D2}" destId="{82263D52-FF70-42EA-BD1F-3187323DF486}" srcOrd="1" destOrd="0" parTransId="{CCBDA778-4F0D-494B-8C02-85F8AD71450A}" sibTransId="{FD97EFB2-4946-4A23-AB83-96B286215CDC}"/>
    <dgm:cxn modelId="{1FBFDDC0-A5D5-488E-8781-382DD0700C8B}" type="presOf" srcId="{A4F72899-5CE7-4E51-9DB9-8CA89DC6124E}" destId="{D21ADCFE-11E3-4361-B8AE-B8BFD3DB8119}" srcOrd="0" destOrd="0" presId="urn:microsoft.com/office/officeart/2008/layout/VerticalCurvedList"/>
    <dgm:cxn modelId="{6ACD52DB-6B28-470C-923A-D89457ED9E0D}" type="presOf" srcId="{82263D52-FF70-42EA-BD1F-3187323DF486}" destId="{8EB2D5EA-49B1-4576-A760-64025E1E5384}" srcOrd="0" destOrd="0" presId="urn:microsoft.com/office/officeart/2008/layout/VerticalCurvedList"/>
    <dgm:cxn modelId="{13EC9FFD-7575-4676-8684-75722A457D7D}" type="presOf" srcId="{AE000729-904E-4821-B747-5E3E4BC57660}" destId="{982A4548-89F1-4416-9D70-43B4E526585C}" srcOrd="0" destOrd="0" presId="urn:microsoft.com/office/officeart/2008/layout/VerticalCurvedList"/>
    <dgm:cxn modelId="{99FE780D-BD9F-4CEE-BEF0-012D4624CF27}" type="presParOf" srcId="{F5EBD367-1F9B-4608-AE1E-ED8137D347FD}" destId="{86ECEBC2-257F-44C3-B38D-5B59EA66F8AE}" srcOrd="0" destOrd="0" presId="urn:microsoft.com/office/officeart/2008/layout/VerticalCurvedList"/>
    <dgm:cxn modelId="{668609A1-C6AA-4021-A2DC-69ED113E9EC6}" type="presParOf" srcId="{86ECEBC2-257F-44C3-B38D-5B59EA66F8AE}" destId="{066C7630-6E06-4C32-A194-F42CE8E05C03}" srcOrd="0" destOrd="0" presId="urn:microsoft.com/office/officeart/2008/layout/VerticalCurvedList"/>
    <dgm:cxn modelId="{F3A5ED01-2E53-45E9-9E87-9A9ECE3FD1CA}" type="presParOf" srcId="{066C7630-6E06-4C32-A194-F42CE8E05C03}" destId="{BC12C658-8A00-4EEA-ADB4-397A084352D9}" srcOrd="0" destOrd="0" presId="urn:microsoft.com/office/officeart/2008/layout/VerticalCurvedList"/>
    <dgm:cxn modelId="{9FF907A2-5B08-40C4-9617-ED932CC7DED4}" type="presParOf" srcId="{066C7630-6E06-4C32-A194-F42CE8E05C03}" destId="{982A4548-89F1-4416-9D70-43B4E526585C}" srcOrd="1" destOrd="0" presId="urn:microsoft.com/office/officeart/2008/layout/VerticalCurvedList"/>
    <dgm:cxn modelId="{52076F94-61D0-4F2D-96A0-019E28F218FD}" type="presParOf" srcId="{066C7630-6E06-4C32-A194-F42CE8E05C03}" destId="{839E38D7-9349-4845-8FDA-54713FE8EDF3}" srcOrd="2" destOrd="0" presId="urn:microsoft.com/office/officeart/2008/layout/VerticalCurvedList"/>
    <dgm:cxn modelId="{15DC1A14-D241-4E66-AFCB-4CF687F36542}" type="presParOf" srcId="{066C7630-6E06-4C32-A194-F42CE8E05C03}" destId="{B4D25790-A65B-45E7-85DD-6B6ACB7A480C}" srcOrd="3" destOrd="0" presId="urn:microsoft.com/office/officeart/2008/layout/VerticalCurvedList"/>
    <dgm:cxn modelId="{62BE70FC-5C27-48F8-8A44-3B3B25477790}" type="presParOf" srcId="{86ECEBC2-257F-44C3-B38D-5B59EA66F8AE}" destId="{D21ADCFE-11E3-4361-B8AE-B8BFD3DB8119}" srcOrd="1" destOrd="0" presId="urn:microsoft.com/office/officeart/2008/layout/VerticalCurvedList"/>
    <dgm:cxn modelId="{3482A0B1-9C5A-4C4A-99DE-3BFC9B383A8A}" type="presParOf" srcId="{86ECEBC2-257F-44C3-B38D-5B59EA66F8AE}" destId="{03ED6C5B-A899-4170-BAB5-865EE1F9DAFD}" srcOrd="2" destOrd="0" presId="urn:microsoft.com/office/officeart/2008/layout/VerticalCurvedList"/>
    <dgm:cxn modelId="{35E83B2E-1908-43F4-9B75-B70E9E0513EB}" type="presParOf" srcId="{03ED6C5B-A899-4170-BAB5-865EE1F9DAFD}" destId="{7678F273-4B7F-4CFD-BE64-4E7A5DB63293}" srcOrd="0" destOrd="0" presId="urn:microsoft.com/office/officeart/2008/layout/VerticalCurvedList"/>
    <dgm:cxn modelId="{289B80EC-1580-4A66-9B2D-50CC45B71AC1}" type="presParOf" srcId="{86ECEBC2-257F-44C3-B38D-5B59EA66F8AE}" destId="{8EB2D5EA-49B1-4576-A760-64025E1E5384}" srcOrd="3" destOrd="0" presId="urn:microsoft.com/office/officeart/2008/layout/VerticalCurvedList"/>
    <dgm:cxn modelId="{9C1C84F7-DBA8-4351-AAB1-7B5EA2224FC4}" type="presParOf" srcId="{86ECEBC2-257F-44C3-B38D-5B59EA66F8AE}" destId="{5227624C-5177-4509-B90B-6227B7848DE6}" srcOrd="4" destOrd="0" presId="urn:microsoft.com/office/officeart/2008/layout/VerticalCurvedList"/>
    <dgm:cxn modelId="{3EE83EAE-A470-49F0-8053-8A47CFCF51D3}" type="presParOf" srcId="{5227624C-5177-4509-B90B-6227B7848DE6}" destId="{3E9DA284-F81F-41C2-8C95-25671569CCFC}" srcOrd="0" destOrd="0" presId="urn:microsoft.com/office/officeart/2008/layout/VerticalCurvedList"/>
    <dgm:cxn modelId="{49ACE316-0588-4D88-A125-7BE93F881B79}" type="presParOf" srcId="{86ECEBC2-257F-44C3-B38D-5B59EA66F8AE}" destId="{01D31F76-7FAE-493F-A0AB-9D1D32C64714}" srcOrd="5" destOrd="0" presId="urn:microsoft.com/office/officeart/2008/layout/VerticalCurvedList"/>
    <dgm:cxn modelId="{904ABFA3-F71B-4258-BB4D-256C7CAAF386}" type="presParOf" srcId="{86ECEBC2-257F-44C3-B38D-5B59EA66F8AE}" destId="{4581E784-6782-408F-A912-2EE0FB37DF47}" srcOrd="6" destOrd="0" presId="urn:microsoft.com/office/officeart/2008/layout/VerticalCurvedList"/>
    <dgm:cxn modelId="{0A1A9F0A-BE3E-4DA0-89DD-1C4F2E440C27}" type="presParOf" srcId="{4581E784-6782-408F-A912-2EE0FB37DF47}" destId="{272E9FCE-8AAC-4D42-B3B4-BEA0F855DE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A4548-89F1-4416-9D70-43B4E526585C}">
      <dsp:nvSpPr>
        <dsp:cNvPr id="0" name=""/>
        <dsp:cNvSpPr/>
      </dsp:nvSpPr>
      <dsp:spPr>
        <a:xfrm>
          <a:off x="-1569039" y="-244482"/>
          <a:ext cx="1878982" cy="1878982"/>
        </a:xfrm>
        <a:prstGeom prst="blockArc">
          <a:avLst>
            <a:gd name="adj1" fmla="val 18900000"/>
            <a:gd name="adj2" fmla="val 2700000"/>
            <a:gd name="adj3" fmla="val 1150"/>
          </a:avLst>
        </a:prstGeom>
        <a:solidFill>
          <a:srgbClr val="ADC2E5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ADCFE-11E3-4361-B8AE-B8BFD3DB8119}">
      <dsp:nvSpPr>
        <dsp:cNvPr id="0" name=""/>
        <dsp:cNvSpPr/>
      </dsp:nvSpPr>
      <dsp:spPr>
        <a:xfrm>
          <a:off x="199162" y="139001"/>
          <a:ext cx="4397561" cy="2780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66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i="1" kern="1200" dirty="0">
              <a:solidFill>
                <a:srgbClr val="002060"/>
              </a:solidFill>
            </a:rPr>
            <a:t>Transformation numérique</a:t>
          </a:r>
        </a:p>
      </dsp:txBody>
      <dsp:txXfrm>
        <a:off x="199162" y="139001"/>
        <a:ext cx="4397561" cy="278003"/>
      </dsp:txXfrm>
    </dsp:sp>
    <dsp:sp modelId="{7678F273-4B7F-4CFD-BE64-4E7A5DB63293}">
      <dsp:nvSpPr>
        <dsp:cNvPr id="0" name=""/>
        <dsp:cNvSpPr/>
      </dsp:nvSpPr>
      <dsp:spPr>
        <a:xfrm>
          <a:off x="25410" y="104251"/>
          <a:ext cx="347504" cy="347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2D5EA-49B1-4576-A760-64025E1E5384}">
      <dsp:nvSpPr>
        <dsp:cNvPr id="0" name=""/>
        <dsp:cNvSpPr/>
      </dsp:nvSpPr>
      <dsp:spPr>
        <a:xfrm>
          <a:off x="300216" y="556006"/>
          <a:ext cx="4296507" cy="2780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66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i="1" kern="1200" dirty="0">
              <a:solidFill>
                <a:srgbClr val="002060"/>
              </a:solidFill>
            </a:rPr>
            <a:t>Transformation écologique</a:t>
          </a:r>
        </a:p>
      </dsp:txBody>
      <dsp:txXfrm>
        <a:off x="300216" y="556006"/>
        <a:ext cx="4296507" cy="278003"/>
      </dsp:txXfrm>
    </dsp:sp>
    <dsp:sp modelId="{3E9DA284-F81F-41C2-8C95-25671569CCFC}">
      <dsp:nvSpPr>
        <dsp:cNvPr id="0" name=""/>
        <dsp:cNvSpPr/>
      </dsp:nvSpPr>
      <dsp:spPr>
        <a:xfrm>
          <a:off x="126464" y="521256"/>
          <a:ext cx="347504" cy="347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31F76-7FAE-493F-A0AB-9D1D32C64714}">
      <dsp:nvSpPr>
        <dsp:cNvPr id="0" name=""/>
        <dsp:cNvSpPr/>
      </dsp:nvSpPr>
      <dsp:spPr>
        <a:xfrm>
          <a:off x="199162" y="973011"/>
          <a:ext cx="4397561" cy="2780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66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i="1" kern="1200" dirty="0">
              <a:solidFill>
                <a:srgbClr val="002060"/>
              </a:solidFill>
            </a:rPr>
            <a:t>« Transformation du travail » :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i="1" kern="1200" dirty="0">
              <a:solidFill>
                <a:srgbClr val="002060"/>
              </a:solidFill>
            </a:rPr>
            <a:t>Formation des jeunes et des salariés</a:t>
          </a:r>
        </a:p>
      </dsp:txBody>
      <dsp:txXfrm>
        <a:off x="199162" y="973011"/>
        <a:ext cx="4397561" cy="278003"/>
      </dsp:txXfrm>
    </dsp:sp>
    <dsp:sp modelId="{272E9FCE-8AAC-4D42-B3B4-BEA0F855DE55}">
      <dsp:nvSpPr>
        <dsp:cNvPr id="0" name=""/>
        <dsp:cNvSpPr/>
      </dsp:nvSpPr>
      <dsp:spPr>
        <a:xfrm>
          <a:off x="25410" y="938261"/>
          <a:ext cx="347504" cy="347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0.92375</cdr:y>
    </cdr:from>
    <cdr:to>
      <cdr:x>1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0" y="3000375"/>
          <a:ext cx="4572000" cy="247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fr-FR" sz="1000" dirty="0"/>
            <a:t>Légende :  variation de la trésorerie</a:t>
          </a:r>
          <a:r>
            <a:rPr lang="fr-FR" sz="1000" baseline="0" dirty="0"/>
            <a:t> ; variation de l'endettement ; % des entreprises</a:t>
          </a:r>
          <a:endParaRPr lang="fr-FR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0.44469</cdr:x>
      <cdr:y>0.08347</cdr:y>
    </cdr:from>
    <cdr:to>
      <cdr:x>0.5342</cdr:x>
      <cdr:y>0.20526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3394248" y="226904"/>
          <a:ext cx="683215" cy="331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baseline="0" dirty="0">
              <a:solidFill>
                <a:srgbClr val="FF0000"/>
              </a:solidFill>
            </a:rPr>
            <a:t>5</a:t>
          </a:r>
          <a:r>
            <a:rPr lang="fr-FR" sz="1600" b="1" baseline="0" dirty="0">
              <a:solidFill>
                <a:srgbClr val="FF0000"/>
              </a:solidFill>
            </a:rPr>
            <a:t> </a:t>
          </a:r>
          <a:r>
            <a:rPr lang="fr-FR" sz="1400" b="1" baseline="30000" dirty="0">
              <a:solidFill>
                <a:srgbClr val="FF0000"/>
              </a:solidFill>
            </a:rPr>
            <a:t>3/4</a:t>
          </a:r>
          <a:r>
            <a:rPr lang="fr-FR" sz="1600" b="1" baseline="0" dirty="0">
              <a:solidFill>
                <a:srgbClr val="FF0000"/>
              </a:solidFill>
            </a:rPr>
            <a:t> </a:t>
          </a:r>
          <a:r>
            <a:rPr lang="fr-FR" sz="1800" b="1" dirty="0">
              <a:solidFill>
                <a:srgbClr val="FF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0.42453</cdr:x>
      <cdr:y>0.07483</cdr:y>
    </cdr:from>
    <cdr:to>
      <cdr:x>0.44617</cdr:x>
      <cdr:y>0.1742</cdr:y>
    </cdr:to>
    <cdr:sp macro="" textlink="">
      <cdr:nvSpPr>
        <cdr:cNvPr id="10" name="Flèche vers le bas 9"/>
        <cdr:cNvSpPr/>
      </cdr:nvSpPr>
      <cdr:spPr>
        <a:xfrm xmlns:a="http://schemas.openxmlformats.org/drawingml/2006/main" rot="10800000">
          <a:off x="3240360" y="203418"/>
          <a:ext cx="165156" cy="27010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C4E15-E4F0-4473-8547-BC61751720C7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612C5-6254-4139-8C02-335AFE0FA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51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612C5-6254-4139-8C02-335AFE0FA6A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49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88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53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82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5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74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56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56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0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89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10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1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689D-CB62-D74C-98DD-9A604C9616B1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B4E7-F2E9-E144-955B-3B13CF562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19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0985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3809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380985" rtl="0" eaLnBrk="1" latinLnBrk="0" hangingPunct="1">
        <a:spcBef>
          <a:spcPct val="20000"/>
        </a:spcBef>
        <a:buFont typeface="Arial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3809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380985" rtl="0" eaLnBrk="1" latinLnBrk="0" hangingPunct="1">
        <a:spcBef>
          <a:spcPct val="20000"/>
        </a:spcBef>
        <a:buFont typeface="Arial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380985" rtl="0" eaLnBrk="1" latinLnBrk="0" hangingPunct="1">
        <a:spcBef>
          <a:spcPct val="20000"/>
        </a:spcBef>
        <a:buFont typeface="Arial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diagramLayout" Target="../diagrams/layout1.xml"/><Relationship Id="rId11" Type="http://schemas.microsoft.com/office/2007/relationships/hdphoto" Target="../media/hdphoto1.wdp"/><Relationship Id="rId5" Type="http://schemas.openxmlformats.org/officeDocument/2006/relationships/diagramData" Target="../diagrams/data1.xml"/><Relationship Id="rId10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microsoft.com/office/2007/relationships/diagramDrawing" Target="../diagrams/drawing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png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702" y="442115"/>
            <a:ext cx="6989297" cy="4877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1800" cap="smal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fr-FR" sz="1800" cap="smal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2400" cap="small" dirty="0">
                <a:latin typeface="Verdana" panose="020B0604030504040204" pitchFamily="34" charset="0"/>
                <a:ea typeface="Verdana" panose="020B0604030504040204" pitchFamily="34" charset="0"/>
              </a:rPr>
              <a:t>« Entreprises &amp; </a:t>
            </a:r>
            <a:r>
              <a:rPr lang="fr-FR" sz="2400" cap="small" dirty="0" err="1">
                <a:latin typeface="Verdana" panose="020B0604030504040204" pitchFamily="34" charset="0"/>
                <a:ea typeface="Verdana" panose="020B0604030504040204" pitchFamily="34" charset="0"/>
              </a:rPr>
              <a:t>Etat</a:t>
            </a:r>
            <a:r>
              <a:rPr lang="fr-FR" sz="2400" cap="small" dirty="0">
                <a:latin typeface="Verdana" panose="020B0604030504040204" pitchFamily="34" charset="0"/>
                <a:ea typeface="Verdana" panose="020B0604030504040204" pitchFamily="34" charset="0"/>
              </a:rPr>
              <a:t> »: </a:t>
            </a:r>
          </a:p>
          <a:p>
            <a:pPr marL="0" indent="0" algn="ctr">
              <a:buNone/>
            </a:pPr>
            <a:r>
              <a:rPr lang="fr-FR" sz="2400" cap="small" dirty="0">
                <a:latin typeface="Verdana" panose="020B0604030504040204" pitchFamily="34" charset="0"/>
                <a:ea typeface="Verdana" panose="020B0604030504040204" pitchFamily="34" charset="0"/>
              </a:rPr>
              <a:t>montagne de dettes ou horizon d’opportunités ?</a:t>
            </a: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François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Villeroy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Galhau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Gouverneur de la Banque de France</a:t>
            </a:r>
          </a:p>
          <a:p>
            <a:pPr marL="0" indent="0" algn="ctr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Vendredi 27 août 2021</a:t>
            </a: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E6D6B6C-1A9F-40C3-B683-C7EF984D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4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905375" y="2543175"/>
            <a:ext cx="1329292" cy="1589117"/>
          </a:xfrm>
          <a:prstGeom prst="rect">
            <a:avLst/>
          </a:prstGeom>
          <a:solidFill>
            <a:srgbClr val="FFE7E7"/>
          </a:solidFill>
          <a:ln w="19050">
            <a:solidFill>
              <a:srgbClr val="FFE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Une minorité d’entreprises présente à la fois une hausse de leur endettement et une baisse de leur trésorerie</a:t>
            </a:r>
          </a:p>
          <a:p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1800" cap="al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944925" y="1083171"/>
            <a:ext cx="7010427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73 % des entreprises affichent une augmentation de leur trésorerie suite à la crise sanitaire. Cependant, </a:t>
            </a:r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14 % des entreprises connaissent à la fois une hausse de leur endettement brut et une baisse de leur trésorerie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, situation la plus défavorable (</a:t>
            </a:r>
            <a:r>
              <a:rPr lang="fr-FR" sz="1100" u="sng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quadrant « sensible »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 supérieur gauche).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Les entreprises ayant eu recours au dispositif de prêt garanti par l’État (PGE) – en vert sur le graphique - se démarquent du reste des entreprises par une hausse de la trésorerie à la fois plus fréquente et plus importante que pour le reste des entreprises.</a:t>
            </a:r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44925" y="2609178"/>
            <a:ext cx="2703275" cy="2562898"/>
          </a:xfrm>
          <a:prstGeom prst="rect">
            <a:avLst/>
          </a:prstGeom>
          <a:noFill/>
          <a:ln w="19050">
            <a:solidFill>
              <a:srgbClr val="FF9B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r>
              <a:rPr lang="fr-FR" sz="1100" b="1" dirty="0">
                <a:solidFill>
                  <a:srgbClr val="FF4B4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Quadrant « sensible » :</a:t>
            </a:r>
          </a:p>
          <a:p>
            <a:pPr lvl="0" algn="just"/>
            <a:endParaRPr lang="fr-FR" sz="105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lvl="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secteurs de l’hébergement-restauration et des arts et spectacles sont particulièrement représentés dans ce cadran</a:t>
            </a:r>
          </a:p>
          <a:p>
            <a:pPr marL="171450" lvl="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entreprises </a:t>
            </a:r>
            <a:r>
              <a:rPr lang="fr-FR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viables économiquement </a:t>
            </a: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(cotes à 4/5+/5), mais fragilisées par la crise repr</a:t>
            </a:r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ésentent </a:t>
            </a:r>
            <a:r>
              <a:rPr lang="fr-FR" sz="1100" b="1" dirty="0">
                <a:solidFill>
                  <a:srgbClr val="FF4B4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environ 7 %</a:t>
            </a:r>
            <a:r>
              <a:rPr lang="fr-FR" sz="1400" dirty="0">
                <a:solidFill>
                  <a:srgbClr val="FF4B4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 total des entreprises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Ces entreprises doivent faire l’objet d’un </a:t>
            </a:r>
            <a:r>
              <a:rPr lang="fr-FR" sz="11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suivi </a:t>
            </a:r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particulier</a:t>
            </a:r>
          </a:p>
          <a:p>
            <a:pPr algn="ctr"/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673033" y="2423866"/>
            <a:ext cx="4402492" cy="2900341"/>
            <a:chOff x="0" y="0"/>
            <a:chExt cx="4914900" cy="3600451"/>
          </a:xfrm>
          <a:noFill/>
        </p:grpSpPr>
        <p:graphicFrame>
          <p:nvGraphicFramePr>
            <p:cNvPr id="11" name="Graphique 10"/>
            <p:cNvGraphicFramePr/>
            <p:nvPr>
              <p:extLst>
                <p:ext uri="{D42A27DB-BD31-4B8C-83A1-F6EECF244321}">
                  <p14:modId xmlns:p14="http://schemas.microsoft.com/office/powerpoint/2010/main" val="2110392109"/>
                </p:ext>
              </p:extLst>
            </p:nvPr>
          </p:nvGraphicFramePr>
          <p:xfrm>
            <a:off x="0" y="0"/>
            <a:ext cx="4914900" cy="36004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" name="ZoneTexte 4"/>
            <p:cNvSpPr txBox="1"/>
            <p:nvPr/>
          </p:nvSpPr>
          <p:spPr>
            <a:xfrm>
              <a:off x="231661" y="97834"/>
              <a:ext cx="1501813" cy="267450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800" b="1" i="1" dirty="0">
                  <a:solidFill>
                    <a:srgbClr val="FF4B4B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quadrant "sensible"</a:t>
              </a: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1969758" y="5353050"/>
            <a:ext cx="7174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Note de lecture : disque rouge, quadrant sensible : </a:t>
            </a:r>
            <a:r>
              <a:rPr lang="fr-FR" sz="9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11 %</a:t>
            </a:r>
            <a:r>
              <a:rPr lang="fr-FR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d’entreprises n’ayant pas souscrit de PGE dont l’endettement brut a augmenté de </a:t>
            </a:r>
            <a:r>
              <a:rPr lang="fr-FR" sz="9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21 % </a:t>
            </a:r>
            <a:r>
              <a:rPr lang="fr-FR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la trésorerie a diminué de </a:t>
            </a:r>
            <a:r>
              <a:rPr lang="fr-FR" sz="9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33 %</a:t>
            </a:r>
            <a:r>
              <a:rPr lang="fr-FR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Analyse sur 241 000 bilans reçus à fin juillet 2021.</a:t>
            </a:r>
            <a:endParaRPr lang="fr-FR" sz="9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7855A7C-DC31-4837-870E-50F0A1B5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591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702" y="442115"/>
            <a:ext cx="6615907" cy="487759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+mj-lt"/>
              <a:buAutoNum type="romanUcPeriod"/>
            </a:pPr>
            <a:endParaRPr lang="fr-FR" sz="1800" b="1" dirty="0"/>
          </a:p>
          <a:p>
            <a:pPr marL="0" indent="0">
              <a:spcAft>
                <a:spcPts val="600"/>
              </a:spcAft>
              <a:buNone/>
            </a:pPr>
            <a:endParaRPr lang="fr-FR" sz="1800" b="1" dirty="0"/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Un endettement totalement justifié pour faire face à la crise </a:t>
            </a:r>
            <a:r>
              <a:rPr lang="fr-FR" sz="1800" dirty="0" err="1">
                <a:solidFill>
                  <a:schemeClr val="bg1">
                    <a:lumMod val="65000"/>
                  </a:schemeClr>
                </a:solidFill>
              </a:rPr>
              <a:t>Covid</a:t>
            </a:r>
            <a:endParaRPr lang="fr-FR" sz="18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Les entreprises font à ce stade preuve de résilience : le scénario de faillites massives parait avoir été évité</a:t>
            </a:r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b="1" dirty="0"/>
              <a:t>Il est nécessaire de définir une trajectoire crédible de désendettement public en privilégiant les dépenses publiques les plus productives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34BE2DD-C123-41FF-9383-198262563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58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La dette publique élevé de la France résulte également de la trajectoire de finances publiques pré-crise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2014860" y="1171691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Tous les pays ont connu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choc d’ampleur relativement similaire</a:t>
            </a:r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sur leur ratio de dette publique…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607351" y="1171691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Le défi structurel français est, à modèle social équivalent, le niveau des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dépenses publiques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44925" y="1970157"/>
            <a:ext cx="341793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Évolution du ratio de dette publique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  <a:endParaRPr lang="fr-FR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07351" y="1975087"/>
            <a:ext cx="3348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Dépenses publiques en 2019, pré-</a:t>
            </a:r>
            <a:r>
              <a:rPr lang="fr-FR" sz="900" b="1" dirty="0" err="1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Covid</a:t>
            </a:r>
            <a:endParaRPr lang="fr-FR" sz="900" b="1" dirty="0">
              <a:solidFill>
                <a:srgbClr val="205AA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  <a:endParaRPr lang="fr-FR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860" y="2467010"/>
            <a:ext cx="3283131" cy="2818179"/>
          </a:xfrm>
          <a:prstGeom prst="rect">
            <a:avLst/>
          </a:prstGeom>
        </p:spPr>
      </p:pic>
      <p:graphicFrame>
        <p:nvGraphicFramePr>
          <p:cNvPr id="19" name="Graphique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190792"/>
              </p:ext>
            </p:extLst>
          </p:nvPr>
        </p:nvGraphicFramePr>
        <p:xfrm>
          <a:off x="5387693" y="2329029"/>
          <a:ext cx="3592492" cy="3259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301A5A15-5316-4621-8A7C-D4B2D6A2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06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Le succès du rebond économique ne passe plus par un supplément de dépenses publiques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944925" y="925934"/>
            <a:ext cx="691644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Les indicateurs de production et l’Enquête de Conjoncture BDF indiquent une </a:t>
            </a:r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</a:rPr>
              <a:t>résorption désormais rapide </a:t>
            </a: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du choc.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Notre prévision de croissance pour 2021 s’établit à 5 ¾ %, robuste à la diffusion du variant. </a:t>
            </a:r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</a:rPr>
              <a:t>En cumulé sur 2021-2022, la croissance serait de +10 %.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220919" y="1880583"/>
            <a:ext cx="4302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Evolution</a:t>
            </a:r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 l’activité économique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de l’activité pré-</a:t>
            </a:r>
            <a:r>
              <a:rPr lang="fr-FR" sz="800" dirty="0" err="1">
                <a:latin typeface="Verdana" panose="020B0604030504040204" pitchFamily="34" charset="0"/>
                <a:ea typeface="Verdana" panose="020B0604030504040204" pitchFamily="34" charset="0"/>
              </a:rPr>
              <a:t>Covid</a:t>
            </a:r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  <p:graphicFrame>
        <p:nvGraphicFramePr>
          <p:cNvPr id="20" name="Graphique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46923"/>
              </p:ext>
            </p:extLst>
          </p:nvPr>
        </p:nvGraphicFramePr>
        <p:xfrm>
          <a:off x="2220919" y="2250008"/>
          <a:ext cx="6708729" cy="2441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ctangle à coins arrondis 20"/>
          <p:cNvSpPr/>
          <p:nvPr/>
        </p:nvSpPr>
        <p:spPr>
          <a:xfrm>
            <a:off x="2461145" y="4752801"/>
            <a:ext cx="6494207" cy="428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« dépenses d’urgence » devraient donc cesser d’ici la fin de l’année. Les </a:t>
            </a:r>
            <a:r>
              <a:rPr lang="fr-FR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dispositifs de « relance » doivent rester temporaires </a:t>
            </a:r>
            <a:r>
              <a:rPr lang="fr-FR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exclure toute nouvelle dépense pérenne</a:t>
            </a:r>
          </a:p>
        </p:txBody>
      </p:sp>
      <p:sp>
        <p:nvSpPr>
          <p:cNvPr id="22" name="Flèche droite 21"/>
          <p:cNvSpPr/>
          <p:nvPr/>
        </p:nvSpPr>
        <p:spPr>
          <a:xfrm>
            <a:off x="2220919" y="4863058"/>
            <a:ext cx="240226" cy="1862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461145" y="5215566"/>
            <a:ext cx="6494207" cy="428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contraintes sur la croissance ne tiennent plus aujourd’hui à la </a:t>
            </a:r>
            <a:r>
              <a:rPr lang="fr-FR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demande</a:t>
            </a:r>
            <a:r>
              <a:rPr lang="fr-FR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(forte consommation des ménages, et investissement des entreprises) mais à </a:t>
            </a:r>
            <a:r>
              <a:rPr lang="fr-FR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l’offre</a:t>
            </a:r>
          </a:p>
        </p:txBody>
      </p:sp>
      <p:sp>
        <p:nvSpPr>
          <p:cNvPr id="15" name="Flèche droite 14"/>
          <p:cNvSpPr/>
          <p:nvPr/>
        </p:nvSpPr>
        <p:spPr>
          <a:xfrm>
            <a:off x="2220919" y="5325823"/>
            <a:ext cx="240226" cy="1862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B0F2372-B7B5-427D-9BE8-7571FE641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37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Les freins à la croissance sont liés au retour de problèmes d’offre plus structurels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21" name="Rectangle à coins arrondis 20"/>
          <p:cNvSpPr/>
          <p:nvPr/>
        </p:nvSpPr>
        <p:spPr>
          <a:xfrm>
            <a:off x="2461145" y="4729940"/>
            <a:ext cx="6494207" cy="657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n’est guère de réformes plus essentielles en France que celles </a:t>
            </a:r>
            <a:r>
              <a:rPr lang="fr-FR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augmentant l’offre de travail </a:t>
            </a: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disponible par la formation, la réduction du sous-emploi des jeunes et des seniors, le travail rendu plus incitatif</a:t>
            </a:r>
          </a:p>
        </p:txBody>
      </p:sp>
      <p:sp>
        <p:nvSpPr>
          <p:cNvPr id="22" name="Flèche droite 21"/>
          <p:cNvSpPr/>
          <p:nvPr/>
        </p:nvSpPr>
        <p:spPr>
          <a:xfrm>
            <a:off x="1980694" y="4883617"/>
            <a:ext cx="480451" cy="35041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014860" y="1043355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difficultés d’approvisionnement </a:t>
            </a:r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accompagnent traditionnellement les reprises et devraient donc être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temporaires</a:t>
            </a:r>
            <a:endParaRPr lang="fr-FR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607351" y="1043355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goulet d’étranglement sur la croissance française est dû à la réapparition, déjà, de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difficultés de recrutement pour 48 % des entreprises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8090" y="1947577"/>
            <a:ext cx="3172230" cy="23165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861" y="1947577"/>
            <a:ext cx="3348000" cy="226118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7351" y="2204862"/>
            <a:ext cx="3339136" cy="208750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4861" y="2199321"/>
            <a:ext cx="3347999" cy="2093043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0324DC1D-740E-4530-A6A7-AE5301534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474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Ceci pointe la nécessité d’un meilleur ciblage des dépenses publiques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2143135" y="2231845"/>
            <a:ext cx="31686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clé est notre capacité à cibler les besoins les plus pertinents pour</a:t>
            </a:r>
            <a:r>
              <a:rPr lang="fr-FR" sz="105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2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préparer l’avenir: trois transformations « schumpétériennes »</a:t>
            </a:r>
            <a:endParaRPr lang="fr-FR" sz="105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Espace réservé du contenu 4"/>
          <p:cNvSpPr txBox="1">
            <a:spLocks/>
          </p:cNvSpPr>
          <p:nvPr/>
        </p:nvSpPr>
        <p:spPr>
          <a:xfrm>
            <a:off x="2143133" y="1278248"/>
            <a:ext cx="3168700" cy="998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39" indent="-285739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9100" indent="-238115" algn="l" defTabSz="380985" rtl="0" eaLnBrk="1" latinLnBrk="0" hangingPunct="1">
              <a:spcBef>
                <a:spcPct val="20000"/>
              </a:spcBef>
              <a:buFont typeface="Arial"/>
              <a:buChar char="–"/>
              <a:defRPr sz="2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2462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3447" indent="-190492" algn="l" defTabSz="380985" rtl="0" eaLnBrk="1" latinLnBrk="0" hangingPunct="1">
              <a:spcBef>
                <a:spcPct val="20000"/>
              </a:spcBef>
              <a:buFont typeface="Arial"/>
              <a:buChar char="–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4431" indent="-190492" algn="l" defTabSz="380985" rtl="0" eaLnBrk="1" latinLnBrk="0" hangingPunct="1">
              <a:spcBef>
                <a:spcPct val="20000"/>
              </a:spcBef>
              <a:buFont typeface="Arial"/>
              <a:buChar char="»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5416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76401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386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8370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Il faut donner la priorité à la </a:t>
            </a:r>
            <a:r>
              <a:rPr lang="fr-FR" sz="12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rapidité 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d’exécution des plans de relance français et européen et à leur </a:t>
            </a:r>
            <a:r>
              <a:rPr lang="fr-FR" sz="12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qualité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143134" y="3594264"/>
            <a:ext cx="316869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 ce débat essentiel sur la qualité des dépenses publiques constitue l’</a:t>
            </a:r>
            <a:r>
              <a:rPr lang="fr-FR" sz="12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angle mort</a:t>
            </a:r>
            <a:r>
              <a:rPr lang="fr-FR" sz="14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notre débat budgétaire</a:t>
            </a:r>
          </a:p>
        </p:txBody>
      </p:sp>
      <p:sp>
        <p:nvSpPr>
          <p:cNvPr id="30" name="Flèche droite 29"/>
          <p:cNvSpPr/>
          <p:nvPr/>
        </p:nvSpPr>
        <p:spPr>
          <a:xfrm>
            <a:off x="1927110" y="1427174"/>
            <a:ext cx="216024" cy="1391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30"/>
          <p:cNvSpPr/>
          <p:nvPr/>
        </p:nvSpPr>
        <p:spPr>
          <a:xfrm>
            <a:off x="1927110" y="2335467"/>
            <a:ext cx="216024" cy="1391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31"/>
          <p:cNvSpPr/>
          <p:nvPr/>
        </p:nvSpPr>
        <p:spPr>
          <a:xfrm>
            <a:off x="1927110" y="3702480"/>
            <a:ext cx="216024" cy="1391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3" name="Groupe 32"/>
          <p:cNvGrpSpPr/>
          <p:nvPr/>
        </p:nvGrpSpPr>
        <p:grpSpPr>
          <a:xfrm>
            <a:off x="5432006" y="900873"/>
            <a:ext cx="3309373" cy="1015614"/>
            <a:chOff x="1878461" y="1700808"/>
            <a:chExt cx="4620324" cy="1080120"/>
          </a:xfrm>
        </p:grpSpPr>
        <p:sp>
          <p:nvSpPr>
            <p:cNvPr id="34" name="Rectangle à coins arrondis 33"/>
            <p:cNvSpPr/>
            <p:nvPr/>
          </p:nvSpPr>
          <p:spPr>
            <a:xfrm>
              <a:off x="1878461" y="1921892"/>
              <a:ext cx="1980000" cy="859036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>
                <a:spcBef>
                  <a:spcPts val="1200"/>
                </a:spcBef>
              </a:pPr>
              <a:endParaRPr lang="fr-FR" sz="700" b="1" dirty="0">
                <a:solidFill>
                  <a:srgbClr val="205AA7"/>
                </a:solidFill>
              </a:endParaRPr>
            </a:p>
            <a:p>
              <a:pPr algn="ctr"/>
              <a:r>
                <a:rPr lang="fr-FR" sz="11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Plan de relance</a:t>
              </a:r>
            </a:p>
            <a:p>
              <a:pPr algn="ctr"/>
              <a:r>
                <a:rPr lang="fr-FR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100 Md€</a:t>
              </a:r>
            </a:p>
          </p:txBody>
        </p:sp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b="6385"/>
            <a:stretch/>
          </p:blipFill>
          <p:spPr>
            <a:xfrm>
              <a:off x="2592000" y="1765314"/>
              <a:ext cx="503474" cy="311869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6" name="Rectangle à coins arrondis 35"/>
            <p:cNvSpPr/>
            <p:nvPr/>
          </p:nvSpPr>
          <p:spPr>
            <a:xfrm>
              <a:off x="4338785" y="1919676"/>
              <a:ext cx="2160000" cy="861252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>
                <a:spcBef>
                  <a:spcPts val="1200"/>
                </a:spcBef>
              </a:pPr>
              <a:endParaRPr lang="fr-FR" sz="1200" b="1" dirty="0">
                <a:solidFill>
                  <a:srgbClr val="205AA7"/>
                </a:solidFill>
              </a:endParaRPr>
            </a:p>
            <a:p>
              <a:pPr algn="ctr"/>
              <a:r>
                <a:rPr lang="fr-FR" sz="9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Facilité pour la reprise et la résilience</a:t>
              </a:r>
            </a:p>
            <a:p>
              <a:pPr algn="ctr"/>
              <a:r>
                <a:rPr lang="fr-FR" sz="9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750 Md€</a:t>
              </a:r>
            </a:p>
          </p:txBody>
        </p:sp>
        <p:pic>
          <p:nvPicPr>
            <p:cNvPr id="37" name="Image 3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29133" y="1700808"/>
              <a:ext cx="494995" cy="36495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8" name="ZoneTexte 37"/>
            <p:cNvSpPr txBox="1"/>
            <p:nvPr/>
          </p:nvSpPr>
          <p:spPr>
            <a:xfrm>
              <a:off x="3858461" y="2115984"/>
              <a:ext cx="720081" cy="49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&amp;</a:t>
              </a: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5458458" y="2040679"/>
            <a:ext cx="4609678" cy="1390017"/>
            <a:chOff x="2915816" y="3212976"/>
            <a:chExt cx="4609678" cy="1390017"/>
          </a:xfrm>
        </p:grpSpPr>
        <p:graphicFrame>
          <p:nvGraphicFramePr>
            <p:cNvPr id="40" name="Diagramme 39"/>
            <p:cNvGraphicFramePr/>
            <p:nvPr>
              <p:extLst>
                <p:ext uri="{D42A27DB-BD31-4B8C-83A1-F6EECF244321}">
                  <p14:modId xmlns:p14="http://schemas.microsoft.com/office/powerpoint/2010/main" val="2999158056"/>
                </p:ext>
              </p:extLst>
            </p:nvPr>
          </p:nvGraphicFramePr>
          <p:xfrm>
            <a:off x="2915816" y="3212976"/>
            <a:ext cx="4609678" cy="13900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artisticPhotocopy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065875" y="3770498"/>
              <a:ext cx="264985" cy="276026"/>
            </a:xfrm>
            <a:prstGeom prst="ellipse">
              <a:avLst/>
            </a:prstGeom>
          </p:spPr>
        </p:pic>
        <p:pic>
          <p:nvPicPr>
            <p:cNvPr id="42" name="Image 41"/>
            <p:cNvPicPr>
              <a:picLocks noChangeAspect="1"/>
            </p:cNvPicPr>
            <p:nvPr/>
          </p:nvPicPr>
          <p:blipFill rotWithShape="1">
            <a:blip r:embed="rId12"/>
            <a:srcRect l="7140" t="3202" r="13318" b="13148"/>
            <a:stretch/>
          </p:blipFill>
          <p:spPr>
            <a:xfrm>
              <a:off x="2964294" y="3351982"/>
              <a:ext cx="303395" cy="269685"/>
            </a:xfrm>
            <a:prstGeom prst="ellipse">
              <a:avLst/>
            </a:prstGeom>
          </p:spPr>
        </p:pic>
        <p:pic>
          <p:nvPicPr>
            <p:cNvPr id="43" name="Image 4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999343" y="4190602"/>
              <a:ext cx="255537" cy="241695"/>
            </a:xfrm>
            <a:prstGeom prst="ellipse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5311833" y="3594264"/>
            <a:ext cx="383216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/>
            <a:r>
              <a:rPr lang="fr-FR" sz="8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Multiplicateurs de court-terme pour les différentes politiques budgétaires</a:t>
            </a:r>
          </a:p>
          <a:p>
            <a:pPr lvl="0" algn="just" defTabSz="914400"/>
            <a:r>
              <a:rPr lang="fr-FR" sz="7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Impact sur le Niveau du PIB d’un stimulus de 1% du PIB du poste concerné</a:t>
            </a:r>
          </a:p>
        </p:txBody>
      </p:sp>
      <p:graphicFrame>
        <p:nvGraphicFramePr>
          <p:cNvPr id="44" name="Tableau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277082"/>
              </p:ext>
            </p:extLst>
          </p:nvPr>
        </p:nvGraphicFramePr>
        <p:xfrm>
          <a:off x="5327666" y="4043563"/>
          <a:ext cx="3747860" cy="1563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6196">
                  <a:extLst>
                    <a:ext uri="{9D8B030D-6E8A-4147-A177-3AD203B41FA5}">
                      <a16:colId xmlns:a16="http://schemas.microsoft.com/office/drawing/2014/main" val="3330706208"/>
                    </a:ext>
                  </a:extLst>
                </a:gridCol>
                <a:gridCol w="475416">
                  <a:extLst>
                    <a:ext uri="{9D8B030D-6E8A-4147-A177-3AD203B41FA5}">
                      <a16:colId xmlns:a16="http://schemas.microsoft.com/office/drawing/2014/main" val="1826101822"/>
                    </a:ext>
                  </a:extLst>
                </a:gridCol>
                <a:gridCol w="475416">
                  <a:extLst>
                    <a:ext uri="{9D8B030D-6E8A-4147-A177-3AD203B41FA5}">
                      <a16:colId xmlns:a16="http://schemas.microsoft.com/office/drawing/2014/main" val="613209063"/>
                    </a:ext>
                  </a:extLst>
                </a:gridCol>
                <a:gridCol w="475416">
                  <a:extLst>
                    <a:ext uri="{9D8B030D-6E8A-4147-A177-3AD203B41FA5}">
                      <a16:colId xmlns:a16="http://schemas.microsoft.com/office/drawing/2014/main" val="1303187723"/>
                    </a:ext>
                  </a:extLst>
                </a:gridCol>
                <a:gridCol w="475416">
                  <a:extLst>
                    <a:ext uri="{9D8B030D-6E8A-4147-A177-3AD203B41FA5}">
                      <a16:colId xmlns:a16="http://schemas.microsoft.com/office/drawing/2014/main" val="3787160449"/>
                    </a:ext>
                  </a:extLst>
                </a:gridCol>
              </a:tblGrid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Écart en % au compte central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an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ans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ans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ans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0618257"/>
                  </a:ext>
                </a:extLst>
              </a:tr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investissement public</a:t>
                      </a:r>
                      <a:endParaRPr lang="fr-FR" sz="8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0.74</a:t>
                      </a:r>
                      <a:endParaRPr lang="fr-FR" sz="8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0.85</a:t>
                      </a:r>
                      <a:endParaRPr lang="fr-FR" sz="8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0.81</a:t>
                      </a:r>
                      <a:endParaRPr lang="fr-FR" sz="8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0.72</a:t>
                      </a:r>
                      <a:endParaRPr lang="fr-FR" sz="8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9328458"/>
                  </a:ext>
                </a:extLst>
              </a:tr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salaires publics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0.10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0.25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0.37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0.43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7464760"/>
                  </a:ext>
                </a:extLst>
              </a:tr>
              <a:tr h="199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prestations sociales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0.09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0.26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0.37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0.43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2092744"/>
                  </a:ext>
                </a:extLst>
              </a:tr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impôts directs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0.09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0.23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0.34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0.40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518632"/>
                  </a:ext>
                </a:extLst>
              </a:tr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TVA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0.05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0.17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0.29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0.39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722725"/>
                  </a:ext>
                </a:extLst>
              </a:tr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cotisations sociales salariés</a:t>
                      </a:r>
                      <a:endParaRPr lang="fr-FR" sz="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0.10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0.26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0.38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0.45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174434"/>
                  </a:ext>
                </a:extLst>
              </a:tr>
              <a:tr h="19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cotisations sociales employeurs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0.04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0.25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0.57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0.84</a:t>
                      </a:r>
                      <a:endParaRPr lang="fr-FR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231560"/>
                  </a:ext>
                </a:extLst>
              </a:tr>
            </a:tbl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B262F722-279B-460B-904C-354E3C7C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71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La réduction du stock de dette est compatible avec le financement des dépenses d’avenir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1969758" y="928938"/>
            <a:ext cx="6985594" cy="109105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>
              <a:spcBef>
                <a:spcPct val="20000"/>
              </a:spcBef>
              <a:spcAft>
                <a:spcPts val="600"/>
              </a:spcAft>
            </a:pPr>
            <a:r>
              <a:rPr lang="fr-FR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dette accumulée par le passé ainsi que les mesures extraordinaires (et justifiées) ont conduit à des niveaux d’endettement historiquement élevés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Annuler la dette n’est pas une option. Les problèmes de soutenabilité de la dette publique ne peuvent être résolus par la politique monétaire. 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4418" y="2754957"/>
            <a:ext cx="4529575" cy="2458989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0151" y="5305916"/>
            <a:ext cx="3222104" cy="268509"/>
          </a:xfrm>
          <a:prstGeom prst="rect">
            <a:avLst/>
          </a:prstGeom>
        </p:spPr>
      </p:pic>
      <p:sp>
        <p:nvSpPr>
          <p:cNvPr id="45" name="ZoneTexte 44"/>
          <p:cNvSpPr txBox="1"/>
          <p:nvPr/>
        </p:nvSpPr>
        <p:spPr>
          <a:xfrm>
            <a:off x="2020151" y="2025997"/>
            <a:ext cx="438384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Projection de ratio de dette publique/PIB en France à horizon 2032 en fonction de trois scénarios de dépenses publiques</a:t>
            </a:r>
          </a:p>
          <a:p>
            <a:pPr algn="just"/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71" r="4809"/>
          <a:stretch/>
        </p:blipFill>
        <p:spPr>
          <a:xfrm>
            <a:off x="6403993" y="2899629"/>
            <a:ext cx="2550584" cy="513481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6454386" y="3572707"/>
            <a:ext cx="2621139" cy="1891673"/>
          </a:xfrm>
          <a:prstGeom prst="rect">
            <a:avLst/>
          </a:prstGeom>
          <a:noFill/>
          <a:ln w="12700">
            <a:solidFill>
              <a:srgbClr val="20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fr-FR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Trois leviers à additionner :</a:t>
            </a:r>
          </a:p>
          <a:p>
            <a:pPr>
              <a:lnSpc>
                <a:spcPct val="125000"/>
              </a:lnSpc>
            </a:pP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Temps + croissance + maîtrise des dépenses</a:t>
            </a:r>
          </a:p>
          <a:p>
            <a:pPr>
              <a:lnSpc>
                <a:spcPct val="125000"/>
              </a:lnSpc>
            </a:pPr>
            <a:endParaRPr lang="fr-FR" sz="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5000"/>
              </a:lnSpc>
            </a:pPr>
            <a:r>
              <a:rPr lang="fr-FR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Trois repères nécessaires :</a:t>
            </a:r>
          </a:p>
          <a:p>
            <a:pPr marL="285750" indent="-285750">
              <a:lnSpc>
                <a:spcPct val="125000"/>
              </a:lnSpc>
              <a:buFont typeface="Calibri" panose="020F0502020204030204" pitchFamily="34" charset="0"/>
              <a:buChar char="−"/>
            </a:pP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Norme de dépenses</a:t>
            </a:r>
          </a:p>
          <a:p>
            <a:pPr marL="285750" indent="-285750">
              <a:lnSpc>
                <a:spcPct val="125000"/>
              </a:lnSpc>
              <a:buFont typeface="Calibri" panose="020F0502020204030204" pitchFamily="34" charset="0"/>
              <a:buChar char="−"/>
            </a:pP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Déficit stabilisant de la dette</a:t>
            </a:r>
          </a:p>
          <a:p>
            <a:pPr marL="285750" indent="-285750">
              <a:lnSpc>
                <a:spcPct val="125000"/>
              </a:lnSpc>
              <a:buFont typeface="Calibri" panose="020F0502020204030204" pitchFamily="34" charset="0"/>
              <a:buChar char="−"/>
            </a:pPr>
            <a:r>
              <a:rPr lang="fr-FR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Évaluation de la qualité (multiplicateurs)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4E9AD96-4736-4951-94DF-4A9D182D8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13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702" y="442115"/>
            <a:ext cx="6615907" cy="487759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+mj-lt"/>
              <a:buAutoNum type="romanUcPeriod"/>
            </a:pPr>
            <a:endParaRPr lang="fr-FR" sz="1800" b="1" dirty="0"/>
          </a:p>
          <a:p>
            <a:pPr marL="0" indent="0">
              <a:spcAft>
                <a:spcPts val="600"/>
              </a:spcAft>
              <a:buNone/>
            </a:pPr>
            <a:endParaRPr lang="fr-FR" sz="1800" b="1" dirty="0"/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b="1" dirty="0"/>
              <a:t>Un endettement totalement justifié pour faire face à la crise </a:t>
            </a:r>
            <a:r>
              <a:rPr lang="fr-FR" sz="1800" b="1" dirty="0" err="1"/>
              <a:t>Covid</a:t>
            </a:r>
            <a:endParaRPr lang="fr-FR" sz="1800" b="1" dirty="0"/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Les entreprises font à ce stade preuve de résilience : le scénario de faillites massives parait avoir été évité</a:t>
            </a:r>
          </a:p>
          <a:p>
            <a:pPr>
              <a:spcAft>
                <a:spcPts val="600"/>
              </a:spcAft>
              <a:buFont typeface="+mj-lt"/>
              <a:buAutoNum type="romanUcPeriod"/>
            </a:pP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Il est nécessaire de définir une trajectoire crédible de désendettement public en privilégiant les dépenses publiques les plus productives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2F66A48-D4EB-4880-9FE0-F3CAB4D3E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26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3272" y="190206"/>
            <a:ext cx="7094325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Face au choc de la crise, Les pouvoirs publics ont déployé un soutien budgétaire massif</a:t>
            </a: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14860" y="1063106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choc d’une ampleur inédite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23272" y="1999987"/>
            <a:ext cx="25953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Evolution</a:t>
            </a:r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du PIB en Europe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(base 100 = T4 2019)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669597" y="1063106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soutien public massif qui se traduit par une dégradation du solde budgétaire</a:t>
            </a:r>
          </a:p>
        </p:txBody>
      </p:sp>
      <p:graphicFrame>
        <p:nvGraphicFramePr>
          <p:cNvPr id="11" name="Graphique 10"/>
          <p:cNvGraphicFramePr>
            <a:graphicFrameLocks/>
          </p:cNvGraphicFramePr>
          <p:nvPr/>
        </p:nvGraphicFramePr>
        <p:xfrm>
          <a:off x="1849585" y="2440221"/>
          <a:ext cx="3513275" cy="245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5669597" y="1877545"/>
            <a:ext cx="3348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Stabilisateurs automatiques et mesures </a:t>
            </a:r>
            <a:r>
              <a:rPr lang="fr-FR" sz="900" b="1" dirty="0" err="1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Covid</a:t>
            </a:r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discrétionnaires dans trois grands pays de la zone euro en 2020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44" b="17514"/>
          <a:stretch/>
        </p:blipFill>
        <p:spPr>
          <a:xfrm>
            <a:off x="5418702" y="2545079"/>
            <a:ext cx="3725298" cy="210326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222747" y="4719816"/>
            <a:ext cx="3671210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spcAft>
                <a:spcPts val="300"/>
              </a:spcAft>
            </a:pPr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Stabilisateurs automatiques</a:t>
            </a:r>
            <a:r>
              <a:rPr lang="fr-FR" sz="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fr-FR" sz="900" b="1" dirty="0">
                <a:solidFill>
                  <a:srgbClr val="009AD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Mesures discrétionnaires </a:t>
            </a:r>
            <a:r>
              <a:rPr lang="fr-FR" sz="900" b="1" dirty="0" err="1">
                <a:solidFill>
                  <a:srgbClr val="009AD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Covid</a:t>
            </a:r>
            <a:r>
              <a:rPr lang="fr-FR" sz="900" b="1" dirty="0">
                <a:solidFill>
                  <a:srgbClr val="009AD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Report d’échéances sociales et fiscales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Fonds de solidarité pour les indépendants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Mesures d’activité partielle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Prêts garantis par l’</a:t>
            </a:r>
            <a:r>
              <a:rPr lang="fr-FR" sz="800" cap="al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</a:t>
            </a:r>
            <a:r>
              <a:rPr lang="fr-FR" sz="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86460" y="4778242"/>
            <a:ext cx="100800" cy="100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6086460" y="4962691"/>
            <a:ext cx="100800" cy="100800"/>
          </a:xfrm>
          <a:prstGeom prst="rect">
            <a:avLst/>
          </a:prstGeom>
          <a:solidFill>
            <a:srgbClr val="009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44E5A83-DD9A-4B5C-8649-AE36CBE8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38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412" y="190206"/>
            <a:ext cx="7127558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L’</a:t>
            </a:r>
            <a:r>
              <a:rPr lang="fr-FR" sz="1800" cap="all" dirty="0" err="1">
                <a:latin typeface="Verdana" panose="020B0604030504040204" pitchFamily="34" charset="0"/>
                <a:ea typeface="Verdana" panose="020B0604030504040204" pitchFamily="34" charset="0"/>
              </a:rPr>
              <a:t>Eurosystème</a:t>
            </a: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 a également agi de manière à assurer un pont de financement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14860" y="988811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Mise en place de deux programmes exceptionnels…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23272" y="3329677"/>
            <a:ext cx="34395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Évolution des bilans de l’</a:t>
            </a:r>
            <a:r>
              <a:rPr lang="fr-FR" sz="900" b="1" dirty="0" err="1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Eurosystème</a:t>
            </a:r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de la Réserve Fédérale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607351" y="988811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Qui ont permis de réduire les spreads excessifs à l’intérieur de la zone euro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817" b="13279"/>
          <a:stretch/>
        </p:blipFill>
        <p:spPr>
          <a:xfrm>
            <a:off x="2033510" y="3822121"/>
            <a:ext cx="2992888" cy="164169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0192" y="4033232"/>
            <a:ext cx="1652383" cy="174475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138692" y="1598315"/>
            <a:ext cx="3439680" cy="104756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Pour les ménages et les entreprises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Fourniture de liquidités (TLTRO)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environ 2000 Md€ tirés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62494" y="2227126"/>
            <a:ext cx="3439681" cy="104756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Pour les grandes entreprises et les États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Programme d’achat d’urgence face à la pandémie Enveloppe jusqu’à 1 850 Md€</a:t>
            </a:r>
          </a:p>
        </p:txBody>
      </p:sp>
      <p:sp>
        <p:nvSpPr>
          <p:cNvPr id="26" name="Ellipse 25"/>
          <p:cNvSpPr/>
          <p:nvPr/>
        </p:nvSpPr>
        <p:spPr>
          <a:xfrm>
            <a:off x="1970461" y="1867021"/>
            <a:ext cx="216000" cy="216000"/>
          </a:xfrm>
          <a:prstGeom prst="ellipse">
            <a:avLst/>
          </a:prstGeom>
          <a:solidFill>
            <a:srgbClr val="39649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</a:p>
        </p:txBody>
      </p:sp>
      <p:sp>
        <p:nvSpPr>
          <p:cNvPr id="27" name="Ellipse 26"/>
          <p:cNvSpPr/>
          <p:nvPr/>
        </p:nvSpPr>
        <p:spPr>
          <a:xfrm>
            <a:off x="1970461" y="2491055"/>
            <a:ext cx="216000" cy="216000"/>
          </a:xfrm>
          <a:prstGeom prst="ellipse">
            <a:avLst/>
          </a:prstGeom>
          <a:solidFill>
            <a:srgbClr val="39649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578372" y="2151411"/>
            <a:ext cx="34395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Taux à 10 ans souverains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(taux de % annualisé)</a:t>
            </a: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t="9122" r="6982" b="4567"/>
          <a:stretch/>
        </p:blipFill>
        <p:spPr>
          <a:xfrm>
            <a:off x="5554893" y="2581637"/>
            <a:ext cx="3579107" cy="185927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2767" y="2707055"/>
            <a:ext cx="1825247" cy="160657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625041B1-C144-4CA4-84A8-0F2A2329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98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Grâce à ces mesures et Contrairement aux crises précédentes, les taux sont restés favorables et les volumes de crédit ont augmenté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2014860" y="1171691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taux sur les crédits nouveaux sont restés favorables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607351" y="1171691"/>
            <a:ext cx="3348000" cy="731806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encours de crédit aux entreprises ne se sont pas contracté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594382" y="2039641"/>
            <a:ext cx="34395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Taux de croissance annuel des crédits aux SNF, corrigé des surcroits de financements liés à la crise </a:t>
            </a:r>
            <a:r>
              <a:rPr lang="fr-FR" sz="900" b="1" dirty="0" err="1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Covid</a:t>
            </a:r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/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%)</a:t>
            </a:r>
          </a:p>
        </p:txBody>
      </p:sp>
      <p:pic>
        <p:nvPicPr>
          <p:cNvPr id="32" name="Espace réservé du contenu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280" y="2616178"/>
            <a:ext cx="3440751" cy="194106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669280" y="4514926"/>
            <a:ext cx="3286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 Les flux de mars-avril-mai 2020 ont été corrigés des surcroîts de financement liés à la crise </a:t>
            </a:r>
            <a:r>
              <a:rPr lang="fr-FR" sz="800" i="1" dirty="0" err="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Covid</a:t>
            </a:r>
            <a:endParaRPr lang="fr-FR" i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6683" y="2616178"/>
            <a:ext cx="3661984" cy="1803422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921542" y="2100601"/>
            <a:ext cx="34395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Taux des crédits nouveaux en zone euro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%)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96F72AAB-C42A-4BFD-BAEF-BD57726BF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26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Les flux d’endettement publics et privés ont permis de préserver la situation économique des ménages et des entreprises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2014860" y="1171691"/>
            <a:ext cx="6940492" cy="380687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Amortissement du choc social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52812" y="3175021"/>
            <a:ext cx="3439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Épargne financière de la nation et contreparties en France</a:t>
            </a:r>
          </a:p>
          <a:p>
            <a:pPr algn="just"/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(milliards d’euros)</a:t>
            </a:r>
          </a:p>
          <a:p>
            <a:pPr algn="just"/>
            <a:endParaRPr lang="fr-FR" sz="900" b="1" dirty="0">
              <a:solidFill>
                <a:srgbClr val="205AA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14860" y="1664895"/>
            <a:ext cx="831686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Le nombre de salarié a beaucoup moins diminué que la chute de l’activité</a:t>
            </a:r>
          </a:p>
          <a:p>
            <a:pPr marL="285750" indent="-28575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Le taux de chômage mesuré est resté quasi-stable</a:t>
            </a:r>
          </a:p>
          <a:p>
            <a:pPr marL="285750" indent="-28575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Maintien du pouvoir d’achat des ménages en moyenne  (+0,2% par rapport à 2019)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014860" y="2564613"/>
            <a:ext cx="6940492" cy="597687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désépargne publique a son « miroir » dans une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forte épargne des ménages </a:t>
            </a:r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dans une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dégradation limitée </a:t>
            </a:r>
            <a:r>
              <a:rPr lang="fr-FR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 besoin de financement des entreprises. </a:t>
            </a:r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 total, augmentation de l’endettement net de la Nation. 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16" t="22979" r="1059" b="20467"/>
          <a:stretch/>
        </p:blipFill>
        <p:spPr>
          <a:xfrm>
            <a:off x="2099298" y="3715701"/>
            <a:ext cx="3271839" cy="1820719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5756368" y="3178753"/>
            <a:ext cx="34395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Position extérieure nette de la France</a:t>
            </a:r>
          </a:p>
          <a:p>
            <a:pPr algn="just"/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</a:p>
          <a:p>
            <a:pPr algn="just"/>
            <a:endParaRPr lang="fr-FR" sz="900" b="1" dirty="0">
              <a:solidFill>
                <a:srgbClr val="205AA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859" y="5106688"/>
            <a:ext cx="2524835" cy="25022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/>
          <a:srcRect l="8722" r="6663" b="18008"/>
          <a:stretch/>
        </p:blipFill>
        <p:spPr>
          <a:xfrm>
            <a:off x="5612573" y="3519534"/>
            <a:ext cx="3208873" cy="2132279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3402" y="3613093"/>
            <a:ext cx="1944076" cy="29488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7007AA2D-FBB7-4419-B89A-84E34621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945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702" y="442115"/>
            <a:ext cx="6615907" cy="487759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+mj-lt"/>
              <a:buAutoNum type="romanUcPeriod"/>
            </a:pPr>
            <a:endParaRPr lang="fr-FR" sz="1800" b="1" dirty="0"/>
          </a:p>
          <a:p>
            <a:pPr marL="0" indent="0">
              <a:spcAft>
                <a:spcPts val="600"/>
              </a:spcAft>
              <a:buNone/>
            </a:pPr>
            <a:endParaRPr lang="fr-FR" sz="1800" b="1" dirty="0"/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Un endettement totalement justifié pour faire face à la crise </a:t>
            </a:r>
            <a:r>
              <a:rPr lang="fr-FR" sz="1800" dirty="0" err="1">
                <a:solidFill>
                  <a:schemeClr val="bg1">
                    <a:lumMod val="65000"/>
                  </a:schemeClr>
                </a:solidFill>
              </a:rPr>
              <a:t>Covid</a:t>
            </a:r>
            <a:endParaRPr lang="fr-FR" sz="18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Aft>
                <a:spcPts val="2400"/>
              </a:spcAft>
              <a:buFont typeface="+mj-lt"/>
              <a:buAutoNum type="romanUcPeriod"/>
            </a:pPr>
            <a:r>
              <a:rPr lang="fr-FR" sz="1800" b="1" dirty="0"/>
              <a:t>Les entreprises font à ce stade preuve de résilience : le scénario de faillites massives parait avoir été évité</a:t>
            </a:r>
          </a:p>
          <a:p>
            <a:pPr>
              <a:spcAft>
                <a:spcPts val="600"/>
              </a:spcAft>
              <a:buFont typeface="+mj-lt"/>
              <a:buAutoNum type="romanUcPeriod"/>
            </a:pP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Il est nécessaire de définir une trajectoire crédible de désendettement public en privilégiant les dépenses publiques les plus productives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9359C358-5BAC-445A-BCC6-82C777EF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5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5129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La dette privée est compensée par une hausse de la trésorerie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2324100" y="1171691"/>
            <a:ext cx="6631252" cy="525199"/>
          </a:xfrm>
          <a:prstGeom prst="round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L’endettement brut des entreprises a augmenté significativement, mais leur trésorerie a augmenté presque autant</a:t>
            </a:r>
          </a:p>
        </p:txBody>
      </p:sp>
      <p:sp>
        <p:nvSpPr>
          <p:cNvPr id="15" name="Flèche droite 14"/>
          <p:cNvSpPr/>
          <p:nvPr/>
        </p:nvSpPr>
        <p:spPr>
          <a:xfrm>
            <a:off x="1981632" y="1305445"/>
            <a:ext cx="315451" cy="257689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006789" y="2006467"/>
            <a:ext cx="24608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Dette brute et dette nette des SNF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% du PIB)</a:t>
            </a:r>
            <a:endParaRPr lang="fr-FR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893038" y="2006467"/>
            <a:ext cx="31541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Flux trimestriels cumulés SNF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(en milliards d’€, </a:t>
            </a:r>
            <a:r>
              <a:rPr lang="fr-FR" sz="800" dirty="0" err="1">
                <a:latin typeface="Verdana" panose="020B0604030504040204" pitchFamily="34" charset="0"/>
                <a:ea typeface="Verdana" panose="020B0604030504040204" pitchFamily="34" charset="0"/>
              </a:rPr>
              <a:t>cvs</a:t>
            </a:r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fr-FR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789" y="2394331"/>
            <a:ext cx="3632337" cy="273941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8469" y="2400231"/>
            <a:ext cx="3062314" cy="272761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6548" y="2533869"/>
            <a:ext cx="231641" cy="83785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518E387F-5652-47BB-9A36-DEF4CE61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1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D4160C1-6BCE-4BEA-8B6B-2D93EA1A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758" y="190206"/>
            <a:ext cx="6985594" cy="17466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cap="all" dirty="0">
                <a:latin typeface="Verdana" panose="020B0604030504040204" pitchFamily="34" charset="0"/>
                <a:ea typeface="Verdana" panose="020B0604030504040204" pitchFamily="34" charset="0"/>
              </a:rPr>
              <a:t>Le scenario de faillites massives parait avoir été évité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A0840-89FD-4D81-A23D-81A72B2BA59D}"/>
              </a:ext>
            </a:extLst>
          </p:cNvPr>
          <p:cNvSpPr/>
          <p:nvPr/>
        </p:nvSpPr>
        <p:spPr>
          <a:xfrm>
            <a:off x="0" y="12846"/>
            <a:ext cx="1849585" cy="5689305"/>
          </a:xfrm>
          <a:prstGeom prst="rect">
            <a:avLst/>
          </a:prstGeom>
          <a:gradFill flip="none" rotWithShape="1">
            <a:gsLst>
              <a:gs pos="0">
                <a:srgbClr val="922C83"/>
              </a:gs>
              <a:gs pos="100000">
                <a:srgbClr val="EA1581"/>
              </a:gs>
              <a:gs pos="100000">
                <a:srgbClr val="EA15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#EEE2021</a:t>
            </a:r>
          </a:p>
          <a:p>
            <a:pPr algn="ctr"/>
            <a:endParaRPr lang="fr-F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331608-0C63-4226-8023-725296CCE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5" y="190206"/>
            <a:ext cx="1479376" cy="458637"/>
          </a:xfrm>
          <a:prstGeom prst="rect">
            <a:avLst/>
          </a:prstGeom>
        </p:spPr>
      </p:pic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B1CF2BE7-5450-4744-B818-205F475CEA37}"/>
              </a:ext>
            </a:extLst>
          </p:cNvPr>
          <p:cNvSpPr txBox="1">
            <a:spLocks/>
          </p:cNvSpPr>
          <p:nvPr/>
        </p:nvSpPr>
        <p:spPr>
          <a:xfrm>
            <a:off x="5762297" y="902887"/>
            <a:ext cx="3008313" cy="390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l" defTabSz="380985" rtl="0" eaLnBrk="1" latinLnBrk="0" hangingPunct="1">
              <a:spcBef>
                <a:spcPct val="20000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TEXTE TEXTE TEXTE TEXTE</a:t>
            </a:r>
            <a:endParaRPr lang="fr-F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33373" y="886563"/>
            <a:ext cx="348204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b="1" dirty="0">
                <a:solidFill>
                  <a:srgbClr val="205AA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Nombre de défaillances de déc. 1991 à juillet 2021</a:t>
            </a:r>
          </a:p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(Cumuls sur les 12 derniers mois)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373" y="1226250"/>
            <a:ext cx="4533080" cy="2952374"/>
          </a:xfrm>
          <a:prstGeom prst="rect">
            <a:avLst/>
          </a:prstGeom>
        </p:spPr>
      </p:pic>
      <p:sp>
        <p:nvSpPr>
          <p:cNvPr id="18" name="Espace réservé du contenu 1"/>
          <p:cNvSpPr txBox="1">
            <a:spLocks/>
          </p:cNvSpPr>
          <p:nvPr/>
        </p:nvSpPr>
        <p:spPr>
          <a:xfrm>
            <a:off x="1849584" y="4267199"/>
            <a:ext cx="7105767" cy="2371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39" indent="-285739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9100" indent="-238115" algn="l" defTabSz="380985" rtl="0" eaLnBrk="1" latinLnBrk="0" hangingPunct="1">
              <a:spcBef>
                <a:spcPct val="20000"/>
              </a:spcBef>
              <a:buFont typeface="Arial"/>
              <a:buChar char="–"/>
              <a:defRPr sz="2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2462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3447" indent="-190492" algn="l" defTabSz="380985" rtl="0" eaLnBrk="1" latinLnBrk="0" hangingPunct="1">
              <a:spcBef>
                <a:spcPct val="20000"/>
              </a:spcBef>
              <a:buFont typeface="Arial"/>
              <a:buChar char="–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4431" indent="-190492" algn="l" defTabSz="380985" rtl="0" eaLnBrk="1" latinLnBrk="0" hangingPunct="1">
              <a:spcBef>
                <a:spcPct val="20000"/>
              </a:spcBef>
              <a:buFont typeface="Arial"/>
              <a:buChar char="»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5416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76401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386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8370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450" lvl="1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À fin juillet 2021, 27 896 défaillances au cours des 12 derniers mois, un niveau inférieur de près de 55 % comparé à l’année 2019.</a:t>
            </a:r>
          </a:p>
          <a:p>
            <a:pPr marL="279450" lvl="1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A nuancer car le 1</a:t>
            </a:r>
            <a:r>
              <a:rPr lang="fr-FR" sz="11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er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 confinement a affecté le fonctionnement des juridictions commerciales et la règlementation a été adaptée en 2020. Mais ces facteurs n’expliquent pas entièrement la baisse.</a:t>
            </a:r>
          </a:p>
          <a:p>
            <a:pPr marL="279450" lvl="1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</a:rPr>
              <a:t>Les mesures de soutien (PGE, chômage partiel, moratoires etc.) ont permis de soutenir les entreprises. Certaines de ces mesures sont prolongées dans le plan de sortie </a:t>
            </a:r>
            <a:r>
              <a:rPr lang="fr-FR" sz="1100">
                <a:latin typeface="Verdana" panose="020B0604030504040204" pitchFamily="34" charset="0"/>
                <a:ea typeface="Verdana" panose="020B0604030504040204" pitchFamily="34" charset="0"/>
              </a:rPr>
              <a:t>de crise.</a:t>
            </a:r>
            <a:endParaRPr lang="fr-FR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79450" lvl="1" indent="-171450"/>
            <a:endParaRPr lang="fr-FR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423A3B5-F314-4049-A8F6-D2001DDF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2030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EFFF40C0069A4D9655A9A027144DC4" ma:contentTypeVersion="13" ma:contentTypeDescription="Crée un document." ma:contentTypeScope="" ma:versionID="be7b78931daa149562d80029513589db">
  <xsd:schema xmlns:xsd="http://www.w3.org/2001/XMLSchema" xmlns:xs="http://www.w3.org/2001/XMLSchema" xmlns:p="http://schemas.microsoft.com/office/2006/metadata/properties" xmlns:ns2="56ddd2ae-0239-4687-b282-55f3ed7a959a" xmlns:ns3="0c6675b0-729b-48d4-9f82-0a71e1e2ee9a" targetNamespace="http://schemas.microsoft.com/office/2006/metadata/properties" ma:root="true" ma:fieldsID="ebce13adcfe1f16f1b00f377475e17bd" ns2:_="" ns3:_="">
    <xsd:import namespace="56ddd2ae-0239-4687-b282-55f3ed7a959a"/>
    <xsd:import namespace="0c6675b0-729b-48d4-9f82-0a71e1e2ee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dd2ae-0239-4687-b282-55f3ed7a95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675b0-729b-48d4-9f82-0a71e1e2ee9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5F5676-5208-46A7-9DB5-AA061AC132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D9EE90-F8CA-46DE-8053-564591542B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ddd2ae-0239-4687-b282-55f3ed7a959a"/>
    <ds:schemaRef ds:uri="0c6675b0-729b-48d4-9f82-0a71e1e2e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12CB58-E3A6-4AC4-B660-D131EC80AD62}">
  <ds:schemaRefs>
    <ds:schemaRef ds:uri="http://purl.org/dc/elements/1.1/"/>
    <ds:schemaRef ds:uri="http://schemas.microsoft.com/office/2006/metadata/properties"/>
    <ds:schemaRef ds:uri="0c6675b0-729b-48d4-9f82-0a71e1e2ee9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6ddd2ae-0239-4687-b282-55f3ed7a959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1668</Words>
  <Application>Microsoft Office PowerPoint</Application>
  <PresentationFormat>Affichage à l'écran (16:10)</PresentationFormat>
  <Paragraphs>486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Zone Video</dc:title>
  <dc:creator>x</dc:creator>
  <cp:lastModifiedBy>François Vezier</cp:lastModifiedBy>
  <cp:revision>55</cp:revision>
  <dcterms:created xsi:type="dcterms:W3CDTF">2021-07-07T08:04:26Z</dcterms:created>
  <dcterms:modified xsi:type="dcterms:W3CDTF">2021-08-26T16:04:34Z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0x01010005EFFF40C0069A4D9655A9A027144DC4</vt:lpwstr>
  </property>
</Properties>
</file>