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8" r:id="rId10"/>
    <p:sldId id="269" r:id="rId11"/>
    <p:sldId id="270" r:id="rId12"/>
    <p:sldId id="279" r:id="rId13"/>
    <p:sldId id="272" r:id="rId14"/>
    <p:sldId id="273" r:id="rId15"/>
    <p:sldId id="274" r:id="rId16"/>
    <p:sldId id="276" r:id="rId17"/>
    <p:sldId id="280" r:id="rId18"/>
    <p:sldId id="265" r:id="rId19"/>
    <p:sldId id="266" r:id="rId20"/>
    <p:sldId id="26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87D80-6C3F-4802-8EC6-7E270CB1017C}" v="173" dt="2021-11-17T09:12:54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A0C9D-3575-46D4-9949-2144A0E57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A524DF-4372-47CA-8F3B-3866A44DC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923C80-3846-4D37-9439-23E315F3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621630-83F5-40CC-92B8-9219A147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C5B20-831E-4EE6-8235-B34AEFFD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62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CA666-44FF-4B0F-B3D4-9EE323DC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039E68-1B0A-4B65-AF0B-BF335C8A9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A0114A-858E-4A6B-8FA4-B08A8996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9AD27-496B-4555-8A04-6EA24F39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06C578-04B3-48C4-AA29-34C4FA02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2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AF1856-407B-4EEA-9C14-4D1B5CA4E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C5A57C-00DD-4AD0-A750-3260AFCE6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FF933-D5C2-4299-B38F-11C5B49A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09B5C7-4119-49BB-ADA5-423C7B7D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50BFA0-3B7B-4BF7-9A2C-3E21EED3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8B3E5-C2B5-464F-9780-0322F986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AE8CB1-8C5C-4DB1-A7C1-CE519DE41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749CB-43E5-4868-B319-2D63329C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EB1F04-AFDA-4327-BCB6-DF1A2FEC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DDD8E-08CF-4F08-BCF6-0EC505C6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42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45429-0B0F-495E-990D-E55A4431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A0B4F5-3444-49E7-A9AC-DDA9DE93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7E36AA-C1A8-477B-A417-2167A679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336AA1-9221-4A9F-AD50-A8364ADA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7974B-17C7-4213-A003-E48F5DCD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6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ED4C8-EE08-479D-890B-6184360A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7871C5-7241-43D4-9417-41F45864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D7DB86-1E2F-4D5C-8DF2-8A6D50E7E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DEB5D2-34CB-4305-9BF9-B4092D23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ED6AA4-E4C7-4458-A7BA-510CA240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34D4A0-6625-484D-A211-2DA446AF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02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DE20A-9A27-4A17-AC65-8F7C296D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BEF8C-DF6A-4213-9BEA-E5281DFBC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7015B2-3E76-4B31-BFC2-4D747B142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DFAB35-8240-4923-90C6-DD2BB9892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C70116-F8C6-454F-BAA5-0EFC58E10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2FBCDF-249D-4778-8BBE-694A61C8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C42213-30B8-4564-A434-BCD04F6A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49C526-164E-40B1-A621-F0EBBDEE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7A518-FDB5-403F-9B19-D7614F2A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572906-94D1-43C3-9EEA-8F73C8BB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F00F2E-01B2-4864-A23A-6913B771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B79F6D-5C83-4F73-8A2F-58816321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0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A5E4BB-FDF1-4612-9090-BB1585BC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91C716-164A-4500-996A-04FA805A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D96CC9-1C64-4025-BF2D-739ABA2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9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4BFBB-91F9-4125-8D43-4189581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9FAED9-1D8B-40EF-8188-76100695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7F3B5D-14D4-4811-8FC3-52E11167B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760D6A-3A04-4A33-A23D-846C8FF6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0F8877-CD13-40E2-921C-B23B7CE1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17AE50-BC54-4BC8-80CB-4AECA38B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83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9E25A-ABF0-448A-9E6C-5B9E175F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5D3962-5FCF-491D-A2E5-D9EDC2C23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7F678E-3413-48A4-A4CF-0911BEDC4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25EC48-7CAB-4BBB-BAC0-9B5F6A51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BC00FC-81C8-4DFD-8023-D72F3D9B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1C77A5-FD23-427F-90CB-B15F9D69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6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A3668D-65FC-4110-A63A-A2D2A1EC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B9C5B5-57BC-46CD-9A0B-4F5DA59E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761837-2D38-4AE8-A62F-BF8F05F22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8D5A-4220-4F16-99AC-838FEB78297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D9513-965C-46DE-92FA-709E35E6A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251587-E8EB-4C60-9473-3A075F91C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B54BC-2834-4A2F-9F1A-9BED6F8C3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9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ica.bnf.fr/accueil/fr/content/accueil-fr?mode=desktop" TargetMode="External"/><Relationship Id="rId7" Type="http://schemas.openxmlformats.org/officeDocument/2006/relationships/hyperlink" Target="https://www.marketingtimes.org/les-archives-du-marketing" TargetMode="External"/><Relationship Id="rId2" Type="http://schemas.openxmlformats.org/officeDocument/2006/relationships/hyperlink" Target="https://histoire-image.org/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calameo.com/read/0055923151bd4d5d72721" TargetMode="External"/><Relationship Id="rId5" Type="http://schemas.openxmlformats.org/officeDocument/2006/relationships/hyperlink" Target="https://www.ina.fr/" TargetMode="External"/><Relationship Id="rId4" Type="http://schemas.openxmlformats.org/officeDocument/2006/relationships/hyperlink" Target="https://www.retronews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ACDC1F-E941-423F-9B58-A97D3DD99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10011831" cy="2623885"/>
          </a:xfrm>
        </p:spPr>
        <p:txBody>
          <a:bodyPr anchor="ctr">
            <a:normAutofit/>
          </a:bodyPr>
          <a:lstStyle/>
          <a:p>
            <a:pPr algn="l"/>
            <a:r>
              <a:rPr lang="fr-FR">
                <a:solidFill>
                  <a:srgbClr val="FFFFFF"/>
                </a:solidFill>
              </a:rPr>
              <a:t>Le management.</a:t>
            </a:r>
            <a:br>
              <a:rPr lang="fr-FR">
                <a:solidFill>
                  <a:srgbClr val="FFFFFF"/>
                </a:solidFill>
              </a:rPr>
            </a:br>
            <a:r>
              <a:rPr lang="fr-FR">
                <a:solidFill>
                  <a:srgbClr val="FFFFFF"/>
                </a:solidFill>
              </a:rPr>
              <a:t>Une perspective historique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9DE899-E200-418D-ABAC-F652DE838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517136"/>
            <a:ext cx="4263887" cy="1098473"/>
          </a:xfrm>
        </p:spPr>
        <p:txBody>
          <a:bodyPr anchor="ctr">
            <a:normAutofit/>
          </a:bodyPr>
          <a:lstStyle/>
          <a:p>
            <a:pPr algn="l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Pierre Labardin</a:t>
            </a:r>
          </a:p>
          <a:p>
            <a:pPr algn="l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Maître de conférences HDR, Paris-Dauphine PSL</a:t>
            </a:r>
          </a:p>
          <a:p>
            <a:pPr algn="l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Président de l’AHMO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2632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84BD35-A7D7-47CC-B6C2-F58932625EB0}"/>
              </a:ext>
            </a:extLst>
          </p:cNvPr>
          <p:cNvSpPr txBox="1">
            <a:spLocks/>
          </p:cNvSpPr>
          <p:nvPr/>
        </p:nvSpPr>
        <p:spPr>
          <a:xfrm>
            <a:off x="4277512" y="5482468"/>
            <a:ext cx="3074389" cy="916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Avec Hervé </a:t>
            </a:r>
            <a:r>
              <a:rPr lang="fr-FR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Kéradec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IA-IPR d’Economie-Gestion</a:t>
            </a:r>
          </a:p>
        </p:txBody>
      </p:sp>
    </p:spTree>
    <p:extLst>
      <p:ext uri="{BB962C8B-B14F-4D97-AF65-F5344CB8AC3E}">
        <p14:creationId xmlns:p14="http://schemas.microsoft.com/office/powerpoint/2010/main" val="72336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09B14-BF33-48D5-940C-35ADD35A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L’homme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toujours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été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présent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4" descr="WooWine - Affiche de la CGT | 1er mai 1912 ;) | Facebook">
            <a:extLst>
              <a:ext uri="{FF2B5EF4-FFF2-40B4-BE49-F238E27FC236}">
                <a16:creationId xmlns:a16="http://schemas.microsoft.com/office/drawing/2014/main" id="{28358320-7978-428F-8B15-B4BD6FC10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5543" b="-1"/>
          <a:stretch/>
        </p:blipFill>
        <p:spPr bwMode="auto">
          <a:xfrm>
            <a:off x="4836999" y="2752254"/>
            <a:ext cx="4208748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218" name="Picture 2" descr="Les jardins ouvriers, Saint-Etienne | Villes et Pays d'art et d'histoire en  Auvergne-Rhône-Alpes">
            <a:extLst>
              <a:ext uri="{FF2B5EF4-FFF2-40B4-BE49-F238E27FC236}">
                <a16:creationId xmlns:a16="http://schemas.microsoft.com/office/drawing/2014/main" id="{B4AADEF7-5E02-4C00-872A-46DBCB631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r="13405" b="-2"/>
          <a:stretch/>
        </p:blipFill>
        <p:spPr bwMode="auto">
          <a:xfrm>
            <a:off x="461446" y="2752253"/>
            <a:ext cx="4208748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BA5DB9-6D05-4EBB-9AB4-CD6BA2C4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L’humain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revient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face aux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excès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taylorisme</a:t>
            </a: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awthorne ou l'expérience de la reconnaissance">
            <a:extLst>
              <a:ext uri="{FF2B5EF4-FFF2-40B4-BE49-F238E27FC236}">
                <a16:creationId xmlns:a16="http://schemas.microsoft.com/office/drawing/2014/main" id="{9B3D2A89-D100-456E-A35B-D0CF96E56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1" y="3749888"/>
            <a:ext cx="7889239" cy="28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lton Mayo et les expériences Hawthorne / Psychologie sociale et  organisationnelle | Psychologie, philosophie et réflexion sur la vie.">
            <a:extLst>
              <a:ext uri="{FF2B5EF4-FFF2-40B4-BE49-F238E27FC236}">
                <a16:creationId xmlns:a16="http://schemas.microsoft.com/office/drawing/2014/main" id="{4FB15040-0B94-41FF-BB05-0A9CA250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33" y="2312450"/>
            <a:ext cx="3194367" cy="31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7EF3BC-621F-40DB-AD95-57B89940B27D}"/>
              </a:ext>
            </a:extLst>
          </p:cNvPr>
          <p:cNvSpPr txBox="1"/>
          <p:nvPr/>
        </p:nvSpPr>
        <p:spPr>
          <a:xfrm>
            <a:off x="8736496" y="5824331"/>
            <a:ext cx="244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Elton Mayo (1880-1949)</a:t>
            </a:r>
          </a:p>
        </p:txBody>
      </p:sp>
    </p:spTree>
    <p:extLst>
      <p:ext uri="{BB962C8B-B14F-4D97-AF65-F5344CB8AC3E}">
        <p14:creationId xmlns:p14="http://schemas.microsoft.com/office/powerpoint/2010/main" val="136698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09B14-BF33-48D5-940C-35ADD35A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L’humain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chez les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néo-classiques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Image dans Infobox.">
            <a:extLst>
              <a:ext uri="{FF2B5EF4-FFF2-40B4-BE49-F238E27FC236}">
                <a16:creationId xmlns:a16="http://schemas.microsoft.com/office/drawing/2014/main" id="{077505FF-422F-423F-B3A2-36D9055A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3" y="2798352"/>
            <a:ext cx="3305027" cy="37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ter Drucker — Wikipédia">
            <a:extLst>
              <a:ext uri="{FF2B5EF4-FFF2-40B4-BE49-F238E27FC236}">
                <a16:creationId xmlns:a16="http://schemas.microsoft.com/office/drawing/2014/main" id="{C5985625-E944-48A0-92B3-1372EE1F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34" y="2798352"/>
            <a:ext cx="2844140" cy="379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362D2D-BE08-4023-9716-A9364BE5C1B6}"/>
              </a:ext>
            </a:extLst>
          </p:cNvPr>
          <p:cNvSpPr txBox="1"/>
          <p:nvPr/>
        </p:nvSpPr>
        <p:spPr>
          <a:xfrm>
            <a:off x="9541566" y="353833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Alfred P. Sloan (1875-1966) </a:t>
            </a:r>
          </a:p>
          <a:p>
            <a:endParaRPr lang="fr-FR" dirty="0"/>
          </a:p>
          <a:p>
            <a:r>
              <a:rPr lang="fr-FR" dirty="0"/>
              <a:t>Peter F. Drucker (1909-2005)</a:t>
            </a:r>
          </a:p>
        </p:txBody>
      </p:sp>
    </p:spTree>
    <p:extLst>
      <p:ext uri="{BB962C8B-B14F-4D97-AF65-F5344CB8AC3E}">
        <p14:creationId xmlns:p14="http://schemas.microsoft.com/office/powerpoint/2010/main" val="41671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D6FF8-A942-4A70-A74C-71EA16A4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continue à réincorporer l’humain</a:t>
            </a:r>
          </a:p>
        </p:txBody>
      </p:sp>
      <p:pic>
        <p:nvPicPr>
          <p:cNvPr id="5" name="Picture 2" descr="Workplace Management – Les mots de Taiichi Ohno (2/2) | Better, faster,  together">
            <a:extLst>
              <a:ext uri="{FF2B5EF4-FFF2-40B4-BE49-F238E27FC236}">
                <a16:creationId xmlns:a16="http://schemas.microsoft.com/office/drawing/2014/main" id="{7070298F-63C2-4A42-A47E-D61847299B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2" y="2156792"/>
            <a:ext cx="5396458" cy="35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F5595D-1542-402E-82F6-7258A74B3EA8}"/>
              </a:ext>
            </a:extLst>
          </p:cNvPr>
          <p:cNvSpPr txBox="1"/>
          <p:nvPr/>
        </p:nvSpPr>
        <p:spPr>
          <a:xfrm>
            <a:off x="838200" y="6176963"/>
            <a:ext cx="632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 err="1"/>
              <a:t>Taiichi</a:t>
            </a:r>
            <a:r>
              <a:rPr lang="fr-FR" dirty="0"/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Linux Libertine"/>
              </a:rPr>
              <a:t>Ō</a:t>
            </a:r>
            <a:r>
              <a:rPr lang="fr-FR" dirty="0" err="1"/>
              <a:t>no</a:t>
            </a:r>
            <a:r>
              <a:rPr lang="fr-FR" dirty="0"/>
              <a:t> (1912-1990) : cercle de qualité, carrière à l’ancienneté</a:t>
            </a:r>
          </a:p>
        </p:txBody>
      </p:sp>
      <p:pic>
        <p:nvPicPr>
          <p:cNvPr id="4098" name="Picture 2" descr="Gestion des talents : quelle stratégie adopter ?">
            <a:extLst>
              <a:ext uri="{FF2B5EF4-FFF2-40B4-BE49-F238E27FC236}">
                <a16:creationId xmlns:a16="http://schemas.microsoft.com/office/drawing/2014/main" id="{285AC110-7DAA-479D-84BF-86911CC9B7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44" y="2266122"/>
            <a:ext cx="4607219" cy="34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4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D5717E-0E85-42E3-9CFA-F4F66BB6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Quand le passé éclaire le présent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B8BB8E-5B0D-4E1F-BDC3-233C5FBC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4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B61358-F82E-4813-AC72-01A297FF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</a:rPr>
              <a:t>Travail à domicile et </a:t>
            </a:r>
            <a:r>
              <a:rPr lang="fr-FR" dirty="0" err="1">
                <a:solidFill>
                  <a:srgbClr val="FFFFFF"/>
                </a:solidFill>
              </a:rPr>
              <a:t>télé-travail</a:t>
            </a:r>
            <a:r>
              <a:rPr lang="fr-FR" dirty="0">
                <a:solidFill>
                  <a:srgbClr val="FFFFFF"/>
                </a:solidFill>
              </a:rPr>
              <a:t>, une même réalité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19C913-881F-4325-AB32-64FA3268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fr-FR" sz="2700" dirty="0"/>
              <a:t>Dynamique historique de long terme qui a amené l’individu de son lieu de vie vers le lieu de travail (usine, bureau)</a:t>
            </a:r>
          </a:p>
          <a:p>
            <a:endParaRPr lang="fr-FR" sz="2700" dirty="0"/>
          </a:p>
          <a:p>
            <a:r>
              <a:rPr lang="fr-FR" sz="2700" dirty="0" err="1"/>
              <a:t>Télé-travail</a:t>
            </a:r>
            <a:r>
              <a:rPr lang="fr-FR" sz="2700" dirty="0"/>
              <a:t> comme un retour au travail à domicile?</a:t>
            </a:r>
          </a:p>
        </p:txBody>
      </p:sp>
    </p:spTree>
    <p:extLst>
      <p:ext uri="{BB962C8B-B14F-4D97-AF65-F5344CB8AC3E}">
        <p14:creationId xmlns:p14="http://schemas.microsoft.com/office/powerpoint/2010/main" val="56294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5468A2-7BE5-44C2-AA80-40A3DC30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fr-FR" sz="4100" dirty="0">
                <a:solidFill>
                  <a:srgbClr val="FFFFFF"/>
                </a:solidFill>
              </a:rPr>
              <a:t>Le jeu des différences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E2590-5439-4AD0-BE8D-153D1225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fr-FR" sz="2700" dirty="0"/>
              <a:t>Contrat de travail versus travail aux pièces</a:t>
            </a:r>
          </a:p>
          <a:p>
            <a:r>
              <a:rPr lang="fr-FR" sz="2700" dirty="0"/>
              <a:t>Rôle de la technologie dans la surveillance</a:t>
            </a:r>
          </a:p>
          <a:p>
            <a:r>
              <a:rPr lang="fr-FR" sz="2700" dirty="0"/>
              <a:t>Mise en concurrence internationale </a:t>
            </a:r>
            <a:r>
              <a:rPr lang="fr-FR" sz="2700"/>
              <a:t>des salariés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09638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09B14-BF33-48D5-940C-35ADD35A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dispositifs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qui se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réinventent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4" descr="Pointeuse ancienne métal - Déco loft">
            <a:extLst>
              <a:ext uri="{FF2B5EF4-FFF2-40B4-BE49-F238E27FC236}">
                <a16:creationId xmlns:a16="http://schemas.microsoft.com/office/drawing/2014/main" id="{2942FC8B-AC29-4643-9EC8-91270E59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38" y="3174358"/>
            <a:ext cx="3904494" cy="31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pen space ? Un concept pas si moderne !">
            <a:extLst>
              <a:ext uri="{FF2B5EF4-FFF2-40B4-BE49-F238E27FC236}">
                <a16:creationId xmlns:a16="http://schemas.microsoft.com/office/drawing/2014/main" id="{44DBBD17-17F9-4935-8470-711584B6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1631" y="3174358"/>
            <a:ext cx="4745542" cy="298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>
              <a:alpha val="9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277A64-326A-4FFE-807E-AF76F209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 ouvrages</a:t>
            </a:r>
          </a:p>
        </p:txBody>
      </p:sp>
      <p:pic>
        <p:nvPicPr>
          <p:cNvPr id="7170" name="Picture 2" descr="La Révolution industrielle">
            <a:extLst>
              <a:ext uri="{FF2B5EF4-FFF2-40B4-BE49-F238E27FC236}">
                <a16:creationId xmlns:a16="http://schemas.microsoft.com/office/drawing/2014/main" id="{BB008E73-E8A4-401F-A403-C2E992FB8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15040" b="3"/>
          <a:stretch/>
        </p:blipFill>
        <p:spPr bwMode="auto">
          <a:xfrm>
            <a:off x="3326598" y="2752343"/>
            <a:ext cx="27066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53888D5-ED61-44DD-8932-88E25B9F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9" r="-1" b="31028"/>
          <a:stretch/>
        </p:blipFill>
        <p:spPr>
          <a:xfrm>
            <a:off x="6193349" y="2752254"/>
            <a:ext cx="2859595" cy="175129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rgbClr val="74493E">
              <a:alpha val="95000"/>
            </a:srgbClr>
          </a:solidFill>
          <a:ln w="25400">
            <a:solidFill>
              <a:srgbClr val="74493E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6" name="Picture 8" descr="products-images.di-static.com/image/corine-mait...">
            <a:extLst>
              <a:ext uri="{FF2B5EF4-FFF2-40B4-BE49-F238E27FC236}">
                <a16:creationId xmlns:a16="http://schemas.microsoft.com/office/drawing/2014/main" id="{20F1AB3B-B2AE-43BE-94E9-ACBF7BAF5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 r="1" b="13801"/>
          <a:stretch/>
        </p:blipFill>
        <p:spPr bwMode="auto">
          <a:xfrm>
            <a:off x="461445" y="2752253"/>
            <a:ext cx="2710723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mazon.fr - L'ESSENTIEL DE L'HISTOIRE DE LA GESTION 8EME EDITION - LABARDIN  P. - Livres">
            <a:extLst>
              <a:ext uri="{FF2B5EF4-FFF2-40B4-BE49-F238E27FC236}">
                <a16:creationId xmlns:a16="http://schemas.microsoft.com/office/drawing/2014/main" id="{996BE1EA-F6CC-4F46-834E-151504BE9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3" b="18743"/>
          <a:stretch/>
        </p:blipFill>
        <p:spPr bwMode="auto">
          <a:xfrm>
            <a:off x="6193349" y="4656473"/>
            <a:ext cx="2859595" cy="17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B59FD4-083A-4737-AE9E-0707DB836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 usages pédagogiques en ligne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2078040-00EF-43B0-8980-FDE1A0FA1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" r="-1" b="-1"/>
          <a:stretch/>
        </p:blipFill>
        <p:spPr bwMode="auto">
          <a:xfrm>
            <a:off x="6291456" y="2752254"/>
            <a:ext cx="2761488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rgbClr val="3E534D">
              <a:alpha val="95000"/>
            </a:srgbClr>
          </a:solidFill>
          <a:ln w="25400">
            <a:solidFill>
              <a:srgbClr val="3E534D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8" name="Picture 6" descr="L&amp;#39;évolution du paysage industriel | Histoire et analyse d&amp;#39;images et oeuvres">
            <a:extLst>
              <a:ext uri="{FF2B5EF4-FFF2-40B4-BE49-F238E27FC236}">
                <a16:creationId xmlns:a16="http://schemas.microsoft.com/office/drawing/2014/main" id="{95B18EF8-A005-40FA-A68C-5A96ABDEE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r="22911" b="1"/>
          <a:stretch/>
        </p:blipFill>
        <p:spPr bwMode="auto">
          <a:xfrm>
            <a:off x="461446" y="2752253"/>
            <a:ext cx="2761488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ull Details for Lot 18 | Voiture, Renault, Voiture renault">
            <a:extLst>
              <a:ext uri="{FF2B5EF4-FFF2-40B4-BE49-F238E27FC236}">
                <a16:creationId xmlns:a16="http://schemas.microsoft.com/office/drawing/2014/main" id="{A3FA59BB-4F04-459A-93D4-43EBDFFF2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 b="2033"/>
          <a:stretch/>
        </p:blipFill>
        <p:spPr bwMode="auto">
          <a:xfrm>
            <a:off x="3372721" y="2752251"/>
            <a:ext cx="2761488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5695EC-1B34-4993-8643-CC50BD6A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partir de quand parler de management?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E5D281-573A-4AC4-8BB7-217ED3FAA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5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401EDB-D52E-4980-B1BF-BB0F2A62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Quelques liens internet à mobiliser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C4F15-B2D2-459B-8B45-4B3381675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480956"/>
            <a:ext cx="8370393" cy="3609158"/>
          </a:xfrm>
        </p:spPr>
        <p:txBody>
          <a:bodyPr anchor="ctr">
            <a:normAutofit fontScale="85000" lnSpcReduction="10000"/>
          </a:bodyPr>
          <a:lstStyle/>
          <a:p>
            <a:endParaRPr lang="fr-FR" sz="2600" dirty="0">
              <a:hlinkClick r:id="rId2"/>
            </a:endParaRPr>
          </a:p>
          <a:p>
            <a:endParaRPr lang="fr-FR" sz="2600" dirty="0">
              <a:hlinkClick r:id="rId2"/>
            </a:endParaRPr>
          </a:p>
          <a:p>
            <a:r>
              <a:rPr lang="fr-FR" sz="2600" dirty="0">
                <a:hlinkClick r:id="rId2"/>
              </a:rPr>
              <a:t>https://histoire-image.org/fr</a:t>
            </a:r>
            <a:endParaRPr lang="fr-FR" sz="2600" dirty="0"/>
          </a:p>
          <a:p>
            <a:r>
              <a:rPr lang="fr-FR" sz="2600" dirty="0">
                <a:hlinkClick r:id="rId3"/>
              </a:rPr>
              <a:t>https://gallica.bnf.fr/accueil/fr/content/accueil-fr?mode=desktop</a:t>
            </a:r>
            <a:endParaRPr lang="fr-FR" sz="2600" dirty="0"/>
          </a:p>
          <a:p>
            <a:pPr lvl="1"/>
            <a:r>
              <a:rPr lang="fr-FR" sz="2600" dirty="0">
                <a:hlinkClick r:id="rId4"/>
              </a:rPr>
              <a:t>https://www.retronews.fr/</a:t>
            </a:r>
            <a:endParaRPr lang="fr-FR" sz="2600" dirty="0"/>
          </a:p>
          <a:p>
            <a:r>
              <a:rPr lang="fr-FR" sz="2600" dirty="0">
                <a:hlinkClick r:id="rId5"/>
              </a:rPr>
              <a:t>https://www.ina.fr/</a:t>
            </a:r>
            <a:endParaRPr lang="fr-FR" sz="2600" dirty="0"/>
          </a:p>
          <a:p>
            <a:r>
              <a:rPr lang="fr-FR" sz="2600" dirty="0"/>
              <a:t>Le Musée du Management (</a:t>
            </a:r>
            <a:r>
              <a:rPr lang="fr-FR" sz="2600" dirty="0">
                <a:hlinkClick r:id="rId6"/>
              </a:rPr>
              <a:t>https://fr.calameo.com/read/0055923151bd4d5d72721</a:t>
            </a:r>
            <a:r>
              <a:rPr lang="fr-FR" sz="2600" dirty="0"/>
              <a:t>)</a:t>
            </a:r>
          </a:p>
          <a:p>
            <a:r>
              <a:rPr lang="fr-FR" sz="2600" dirty="0"/>
              <a:t>Les archives du Marketing (</a:t>
            </a:r>
            <a:r>
              <a:rPr lang="fr-FR" sz="2600" dirty="0">
                <a:hlinkClick r:id="rId7"/>
              </a:rPr>
              <a:t>https://www.marketingtimes.org/les-archives-du-marketing</a:t>
            </a:r>
            <a:r>
              <a:rPr lang="fr-FR" sz="2600" dirty="0"/>
              <a:t>)</a:t>
            </a:r>
          </a:p>
          <a:p>
            <a:endParaRPr lang="fr-FR" sz="2600" dirty="0"/>
          </a:p>
          <a:p>
            <a:endParaRPr lang="fr-FR" sz="2600" dirty="0"/>
          </a:p>
          <a:p>
            <a:endParaRPr lang="fr-FR" sz="2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E8159D-BD82-44D5-A0E4-8AA4CA50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faits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pensée aux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origines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au management ?</a:t>
            </a:r>
          </a:p>
        </p:txBody>
      </p:sp>
      <p:pic>
        <p:nvPicPr>
          <p:cNvPr id="2052" name="Picture 4" descr="Frederick Winslow Taylor — Wikipédia">
            <a:extLst>
              <a:ext uri="{FF2B5EF4-FFF2-40B4-BE49-F238E27FC236}">
                <a16:creationId xmlns:a16="http://schemas.microsoft.com/office/drawing/2014/main" id="{FC922ABD-1ACD-49EF-978F-14498ECC1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r="1" b="45105"/>
          <a:stretch/>
        </p:blipFill>
        <p:spPr bwMode="auto">
          <a:xfrm>
            <a:off x="4836999" y="2752254"/>
            <a:ext cx="4208748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B8D16A-03A7-44D9-ABAD-E31B7876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0" r="15324" b="-1"/>
          <a:stretch/>
        </p:blipFill>
        <p:spPr>
          <a:xfrm>
            <a:off x="461446" y="2752253"/>
            <a:ext cx="4208748" cy="36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B6EB12-EBCD-4AD0-B041-CA1F301B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Trois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d’organisation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pré-managériale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25E257-055D-4400-844B-64E66F3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6786"/>
          <a:stretch/>
        </p:blipFill>
        <p:spPr>
          <a:xfrm>
            <a:off x="6193349" y="2752254"/>
            <a:ext cx="2859595" cy="175129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rgbClr val="314459">
              <a:alpha val="95000"/>
            </a:srgbClr>
          </a:solidFill>
          <a:ln w="25400">
            <a:solidFill>
              <a:srgbClr val="314459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Le travail à domicile | Histoire et analyse d&amp;#39;images et oeuvres">
            <a:extLst>
              <a:ext uri="{FF2B5EF4-FFF2-40B4-BE49-F238E27FC236}">
                <a16:creationId xmlns:a16="http://schemas.microsoft.com/office/drawing/2014/main" id="{E048A290-CE63-48EF-94D6-57312407C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3" b="18785"/>
          <a:stretch/>
        </p:blipFill>
        <p:spPr bwMode="auto">
          <a:xfrm>
            <a:off x="461445" y="2752253"/>
            <a:ext cx="5578981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douard Vuillard | Usine de fabrication d'armement à Lyon : les tours |  Images d'Art">
            <a:extLst>
              <a:ext uri="{FF2B5EF4-FFF2-40B4-BE49-F238E27FC236}">
                <a16:creationId xmlns:a16="http://schemas.microsoft.com/office/drawing/2014/main" id="{44B9774B-46D5-4E68-B4BC-EFB135BF4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9" r="-3" b="-3"/>
          <a:stretch/>
        </p:blipFill>
        <p:spPr bwMode="auto">
          <a:xfrm>
            <a:off x="6193349" y="4656473"/>
            <a:ext cx="2859595" cy="17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DDDE3E8-C669-4018-97CC-00778EEC900B}"/>
              </a:ext>
            </a:extLst>
          </p:cNvPr>
          <p:cNvSpPr txBox="1"/>
          <p:nvPr/>
        </p:nvSpPr>
        <p:spPr>
          <a:xfrm>
            <a:off x="2002010" y="6407774"/>
            <a:ext cx="574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manufacture éclatée, la manufacture concentrée, l’usine</a:t>
            </a:r>
          </a:p>
        </p:txBody>
      </p:sp>
    </p:spTree>
    <p:extLst>
      <p:ext uri="{BB962C8B-B14F-4D97-AF65-F5344CB8AC3E}">
        <p14:creationId xmlns:p14="http://schemas.microsoft.com/office/powerpoint/2010/main" val="12581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9B4952-7C47-4895-8892-585201B3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 management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474F2-9D2B-4FEF-ADF3-EE98B1C44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89918"/>
            <a:ext cx="8370393" cy="3300196"/>
          </a:xfrm>
        </p:spPr>
        <p:txBody>
          <a:bodyPr anchor="ctr">
            <a:normAutofit/>
          </a:bodyPr>
          <a:lstStyle/>
          <a:p>
            <a:r>
              <a:rPr lang="fr-FR" sz="2600" dirty="0"/>
              <a:t>Le one best </a:t>
            </a:r>
            <a:r>
              <a:rPr lang="fr-FR" sz="2600" dirty="0" err="1"/>
              <a:t>way</a:t>
            </a:r>
            <a:endParaRPr lang="fr-FR" sz="2600" dirty="0"/>
          </a:p>
          <a:p>
            <a:pPr lvl="1"/>
            <a:r>
              <a:rPr lang="fr-FR" sz="2600" dirty="0"/>
              <a:t>Une conception très mécanique de l’humain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7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7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>
              <a:alpha val="9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BE049E-CE83-4C7A-A0A5-0E50E06E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Quelques pionniers du management</a:t>
            </a:r>
          </a:p>
        </p:txBody>
      </p:sp>
      <p:pic>
        <p:nvPicPr>
          <p:cNvPr id="4098" name="Picture 2" descr="Frederick Winslow Taylor — Wikipédia">
            <a:extLst>
              <a:ext uri="{FF2B5EF4-FFF2-40B4-BE49-F238E27FC236}">
                <a16:creationId xmlns:a16="http://schemas.microsoft.com/office/drawing/2014/main" id="{681E752D-D4B8-45FC-ACE0-E79FB5AFD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3070"/>
          <a:stretch/>
        </p:blipFill>
        <p:spPr bwMode="auto">
          <a:xfrm>
            <a:off x="461445" y="2786895"/>
            <a:ext cx="27066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ry Parker Follett — Wikipédia">
            <a:extLst>
              <a:ext uri="{FF2B5EF4-FFF2-40B4-BE49-F238E27FC236}">
                <a16:creationId xmlns:a16="http://schemas.microsoft.com/office/drawing/2014/main" id="{2CDB5FB8-227B-48EB-929D-386F09893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3" r="3" b="34733"/>
          <a:stretch/>
        </p:blipFill>
        <p:spPr bwMode="auto">
          <a:xfrm>
            <a:off x="6096000" y="4656480"/>
            <a:ext cx="2859595" cy="17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7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08" name="Rectangle 8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6BFD77-11E6-4612-A0E8-CCB30EE87220}"/>
              </a:ext>
            </a:extLst>
          </p:cNvPr>
          <p:cNvSpPr txBox="1"/>
          <p:nvPr/>
        </p:nvSpPr>
        <p:spPr>
          <a:xfrm>
            <a:off x="9207373" y="3150704"/>
            <a:ext cx="2523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Frederick W. Taylor (1856-1915)</a:t>
            </a:r>
          </a:p>
          <a:p>
            <a:endParaRPr lang="fr-FR" dirty="0"/>
          </a:p>
          <a:p>
            <a:r>
              <a:rPr lang="fr-FR" dirty="0"/>
              <a:t>Henri Fayol (1841-1925)</a:t>
            </a:r>
          </a:p>
          <a:p>
            <a:endParaRPr lang="fr-FR" dirty="0"/>
          </a:p>
          <a:p>
            <a:r>
              <a:rPr lang="fr-FR" dirty="0"/>
              <a:t>Max Weber (1864-1920)</a:t>
            </a:r>
          </a:p>
          <a:p>
            <a:endParaRPr lang="fr-FR" dirty="0"/>
          </a:p>
          <a:p>
            <a:r>
              <a:rPr lang="fr-FR" dirty="0"/>
              <a:t>Mary Parker </a:t>
            </a:r>
            <a:r>
              <a:rPr lang="fr-FR" dirty="0" err="1"/>
              <a:t>Follett</a:t>
            </a:r>
            <a:r>
              <a:rPr lang="fr-FR" dirty="0"/>
              <a:t> (1868-1933)</a:t>
            </a:r>
          </a:p>
        </p:txBody>
      </p:sp>
      <p:pic>
        <p:nvPicPr>
          <p:cNvPr id="1026" name="Picture 2" descr="Fayol, Henri | Sciences Po Department of History">
            <a:extLst>
              <a:ext uri="{FF2B5EF4-FFF2-40B4-BE49-F238E27FC236}">
                <a16:creationId xmlns:a16="http://schemas.microsoft.com/office/drawing/2014/main" id="{8ABB5C0A-CC5F-46F6-9662-74D0C522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38" y="2786895"/>
            <a:ext cx="2729431" cy="36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i est Max Weber ? - Spécialités | Lumni">
            <a:extLst>
              <a:ext uri="{FF2B5EF4-FFF2-40B4-BE49-F238E27FC236}">
                <a16:creationId xmlns:a16="http://schemas.microsoft.com/office/drawing/2014/main" id="{57B32888-12F8-4952-AAC0-AAE7314C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09" y="278689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8EE8FF-D8D6-46F1-8BAC-94282965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management taylorisé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rgbClr val="846E4C">
              <a:alpha val="95000"/>
            </a:srgbClr>
          </a:solidFill>
          <a:ln w="25400">
            <a:solidFill>
              <a:srgbClr val="846E4C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06528F-1D99-4459-8EC6-7CF1336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8" r="13304"/>
          <a:stretch/>
        </p:blipFill>
        <p:spPr>
          <a:xfrm>
            <a:off x="676881" y="2752252"/>
            <a:ext cx="4208748" cy="3655524"/>
          </a:xfrm>
          <a:prstGeom prst="rect">
            <a:avLst/>
          </a:prstGeom>
        </p:spPr>
      </p:pic>
      <p:pic>
        <p:nvPicPr>
          <p:cNvPr id="2052" name="Picture 4" descr="Comment étaient les secrétaires d'antan ? | Secrétaire-Inc | Secretaire -inc.com">
            <a:extLst>
              <a:ext uri="{FF2B5EF4-FFF2-40B4-BE49-F238E27FC236}">
                <a16:creationId xmlns:a16="http://schemas.microsoft.com/office/drawing/2014/main" id="{BD64972A-4B9D-4A83-80A9-C619EF52A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0" y="2762716"/>
            <a:ext cx="5461822" cy="36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9B0C79-E55C-4781-A8E2-5CC0B8B6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 management qui reste contemporain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45FB18-EF54-4733-B447-A4EA70790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6" r="16104" b="2"/>
          <a:stretch/>
        </p:blipFill>
        <p:spPr>
          <a:xfrm>
            <a:off x="6291458" y="2752254"/>
            <a:ext cx="2761486" cy="365552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6" name="Picture 2" descr="McDonald's France">
            <a:extLst>
              <a:ext uri="{FF2B5EF4-FFF2-40B4-BE49-F238E27FC236}">
                <a16:creationId xmlns:a16="http://schemas.microsoft.com/office/drawing/2014/main" id="{EEB5CA66-7E9D-49DB-801F-0F1579165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r="12184" b="1"/>
          <a:stretch/>
        </p:blipFill>
        <p:spPr bwMode="auto">
          <a:xfrm>
            <a:off x="461446" y="2752253"/>
            <a:ext cx="2761488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mazon logo | Registrar">
            <a:extLst>
              <a:ext uri="{FF2B5EF4-FFF2-40B4-BE49-F238E27FC236}">
                <a16:creationId xmlns:a16="http://schemas.microsoft.com/office/drawing/2014/main" id="{601511EE-B68A-4841-81F7-AF45A31C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 r="34259" b="2"/>
          <a:stretch/>
        </p:blipFill>
        <p:spPr bwMode="auto">
          <a:xfrm>
            <a:off x="3372721" y="2752251"/>
            <a:ext cx="2761488" cy="36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F85213-CD29-4720-9AA3-FEE3C43E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partir de quand l’homme réapparaît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7ED460-23A9-4F39-B5B0-B68227C75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45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13888</TotalTime>
  <Words>327</Words>
  <Application>Microsoft Office PowerPoint</Application>
  <PresentationFormat>Grand écran</PresentationFormat>
  <Paragraphs>55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Linux Libertine</vt:lpstr>
      <vt:lpstr>Thème Office</vt:lpstr>
      <vt:lpstr>Le management. Une perspective historique</vt:lpstr>
      <vt:lpstr>A partir de quand parler de management?</vt:lpstr>
      <vt:lpstr>Les faits ou la pensée aux origines au management ?</vt:lpstr>
      <vt:lpstr>Trois formes d’organisation pré-managériale</vt:lpstr>
      <vt:lpstr>Le management</vt:lpstr>
      <vt:lpstr>Quelques pionniers du management</vt:lpstr>
      <vt:lpstr>Le management taylorisé</vt:lpstr>
      <vt:lpstr>Un management qui reste contemporain</vt:lpstr>
      <vt:lpstr>A partir de quand l’homme réapparaît ?</vt:lpstr>
      <vt:lpstr>L’homme a toujours été présent</vt:lpstr>
      <vt:lpstr>L’humain revient face aux excès du taylorisme</vt:lpstr>
      <vt:lpstr>L’humain chez les néo-classiques ?</vt:lpstr>
      <vt:lpstr>Recherche continue à réincorporer l’humain</vt:lpstr>
      <vt:lpstr>Quand le passé éclaire le présent</vt:lpstr>
      <vt:lpstr>Travail à domicile et télé-travail, une même réalité ?</vt:lpstr>
      <vt:lpstr>Le jeu des différences</vt:lpstr>
      <vt:lpstr>Des dispositifs qui se réinventent</vt:lpstr>
      <vt:lpstr>Des ouvrages</vt:lpstr>
      <vt:lpstr>Des usages pédagogiques en ligne</vt:lpstr>
      <vt:lpstr>Quelques liens internet à mobiliser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management. Une perspective historique</dc:title>
  <dc:creator>PIERRE LABARDIN</dc:creator>
  <cp:lastModifiedBy>Beatrice COUAIRON</cp:lastModifiedBy>
  <cp:revision>13</cp:revision>
  <dcterms:created xsi:type="dcterms:W3CDTF">2021-11-10T14:38:41Z</dcterms:created>
  <dcterms:modified xsi:type="dcterms:W3CDTF">2021-11-24T14:24:19Z</dcterms:modified>
</cp:coreProperties>
</file>