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3"/>
  </p:notesMasterIdLst>
  <p:sldIdLst>
    <p:sldId id="445" r:id="rId2"/>
    <p:sldId id="1979" r:id="rId3"/>
    <p:sldId id="451" r:id="rId4"/>
    <p:sldId id="1066" r:id="rId5"/>
    <p:sldId id="390" r:id="rId6"/>
    <p:sldId id="1068" r:id="rId7"/>
    <p:sldId id="481" r:id="rId8"/>
    <p:sldId id="482" r:id="rId9"/>
    <p:sldId id="483" r:id="rId10"/>
    <p:sldId id="455" r:id="rId11"/>
    <p:sldId id="1075" r:id="rId12"/>
    <p:sldId id="1076" r:id="rId13"/>
    <p:sldId id="1069" r:id="rId14"/>
    <p:sldId id="1077" r:id="rId15"/>
    <p:sldId id="1093" r:id="rId16"/>
    <p:sldId id="1078" r:id="rId17"/>
    <p:sldId id="625" r:id="rId18"/>
    <p:sldId id="626" r:id="rId19"/>
    <p:sldId id="1079" r:id="rId20"/>
    <p:sldId id="1089" r:id="rId21"/>
    <p:sldId id="1080" r:id="rId22"/>
    <p:sldId id="1090" r:id="rId23"/>
    <p:sldId id="1091" r:id="rId24"/>
    <p:sldId id="1094" r:id="rId25"/>
    <p:sldId id="1965" r:id="rId26"/>
    <p:sldId id="1081" r:id="rId27"/>
    <p:sldId id="496" r:id="rId28"/>
    <p:sldId id="492" r:id="rId29"/>
    <p:sldId id="1967" r:id="rId30"/>
    <p:sldId id="1082" r:id="rId31"/>
    <p:sldId id="1074" r:id="rId32"/>
    <p:sldId id="1085" r:id="rId33"/>
    <p:sldId id="1083" r:id="rId34"/>
    <p:sldId id="499" r:id="rId35"/>
    <p:sldId id="1970" r:id="rId36"/>
    <p:sldId id="1084" r:id="rId37"/>
    <p:sldId id="494" r:id="rId38"/>
    <p:sldId id="1092" r:id="rId39"/>
    <p:sldId id="501" r:id="rId40"/>
    <p:sldId id="502" r:id="rId41"/>
    <p:sldId id="504" r:id="rId42"/>
    <p:sldId id="507" r:id="rId43"/>
    <p:sldId id="508" r:id="rId44"/>
    <p:sldId id="509" r:id="rId45"/>
    <p:sldId id="1958" r:id="rId46"/>
    <p:sldId id="1972" r:id="rId47"/>
    <p:sldId id="1960" r:id="rId48"/>
    <p:sldId id="1968" r:id="rId49"/>
    <p:sldId id="1961" r:id="rId50"/>
    <p:sldId id="1962" r:id="rId51"/>
    <p:sldId id="1973" r:id="rId52"/>
    <p:sldId id="1974" r:id="rId53"/>
    <p:sldId id="1975" r:id="rId54"/>
    <p:sldId id="1976" r:id="rId55"/>
    <p:sldId id="1977" r:id="rId56"/>
    <p:sldId id="681" r:id="rId57"/>
    <p:sldId id="510" r:id="rId58"/>
    <p:sldId id="1978" r:id="rId59"/>
    <p:sldId id="1959" r:id="rId60"/>
    <p:sldId id="477" r:id="rId61"/>
    <p:sldId id="47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86856" autoAdjust="0"/>
  </p:normalViewPr>
  <p:slideViewPr>
    <p:cSldViewPr snapToGrid="0" snapToObjects="1">
      <p:cViewPr varScale="1">
        <p:scale>
          <a:sx n="68" d="100"/>
          <a:sy n="68" d="100"/>
        </p:scale>
        <p:origin x="126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43781-B856-164F-9F44-22E596BC9E88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EF6E-E215-194A-8CD1-CCBC2BBA48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8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33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4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0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99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31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35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33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194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55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82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18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Innovation dans les CZ aux US est lié avec plus de mobilité sociale intergénérationnelle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385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281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96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584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7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Innovation dans les CZ aux US est lié avec plus de mobilité sociale intergénérationnelle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385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1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781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11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Premier confinement du printemps 2020 : Baisse du PIB de l’ordre de 30% mais baisse des émissions de CO2 de l’ordre de 8%</a:t>
            </a:r>
          </a:p>
          <a:p>
            <a:r>
              <a:rPr lang="fr-FR" dirty="0"/>
              <a:t>France responsable de 1% des émissions de CO2 dans le monde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009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Espoir grâce au rôle de l’Etat : firme n’innovent pas spontanément vert </a:t>
            </a:r>
          </a:p>
          <a:p>
            <a:r>
              <a:rPr lang="fr-FR" dirty="0"/>
              <a:t>Instrument comme la taxe carbone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68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662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575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27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86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205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41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Assurer une croissance plus forte, plus verte, et plus juste 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8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peut tout d’abord s’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appréhender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travers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nouveaux produits ou de nouvelles technologies,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nombre de brevets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déposés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chaque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un pays ou une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région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867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58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Assurer une croissance plus forte, plus verte, et plus juste 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32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Assurer une croissance plus forte, plus verte, et plus juste 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2016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</a:t>
            </a:r>
            <a:b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Assurer une croissance plus forte, plus verte, et plus juste </a:t>
            </a:r>
            <a:endParaRPr lang="fr-FR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</a:t>
            </a:r>
            <a:b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Assurer une croissance plus forte, plus verte, et plus juste </a:t>
            </a:r>
            <a:endParaRPr lang="fr-FR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peut tout d’abord s’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appréhender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travers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nouveaux produits ou de nouvelles technologies,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nombre de brevets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déposés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chaque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un pays ou une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région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81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peut tout d’abord s’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appréhender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travers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nouveaux produits ou de nouvelles technologies,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nombre de brevets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déposés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chaque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un pays ou une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région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autre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façon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mesurer la destruction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créatrice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d’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plus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près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cycle de vie des nouvelles entreprises : leur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leur croissance et enfin leur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éviction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marché.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Enfin, on peut mesurer la destruction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créatrice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la moyenne entre le taux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taux de destruction d’entreprises.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November 26, 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November 26,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000" dirty="0"/>
              <a:t>Penser l’après-</a:t>
            </a:r>
            <a:r>
              <a:rPr lang="fr-FR" sz="4000" dirty="0" err="1"/>
              <a:t>covid</a:t>
            </a:r>
            <a:r>
              <a:rPr lang="fr-FR" sz="4000" dirty="0"/>
              <a:t>:</a:t>
            </a:r>
            <a:br>
              <a:rPr lang="fr-FR" sz="4000" dirty="0"/>
            </a:br>
            <a:r>
              <a:rPr lang="fr-FR" sz="4000" dirty="0"/>
              <a:t>Le pouvoir de la destruction créatrice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199" y="4800600"/>
            <a:ext cx="7605351" cy="1523818"/>
          </a:xfrm>
        </p:spPr>
        <p:txBody>
          <a:bodyPr>
            <a:normAutofit/>
          </a:bodyPr>
          <a:lstStyle/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95520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686459"/>
          </a:xfrm>
        </p:spPr>
        <p:txBody>
          <a:bodyPr>
            <a:noAutofit/>
          </a:bodyPr>
          <a:lstStyle/>
          <a:p>
            <a:r>
              <a:rPr lang="fr-FR" sz="2800" b="1" dirty="0"/>
              <a:t>La destruction créatrice ... 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955864"/>
            <a:ext cx="8667453" cy="5656624"/>
          </a:xfrm>
        </p:spPr>
        <p:txBody>
          <a:bodyPr>
            <a:normAutofit/>
          </a:bodyPr>
          <a:lstStyle/>
          <a:p>
            <a:r>
              <a:rPr lang="fr-FR" sz="2400" b="0" dirty="0"/>
              <a:t>Ce livre utilise le prisme de la destruction créatrice pour : </a:t>
            </a:r>
          </a:p>
          <a:p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Percer certaines </a:t>
            </a:r>
            <a:r>
              <a:rPr lang="fr-FR" sz="2400" i="1" dirty="0"/>
              <a:t>grandes énigmes </a:t>
            </a:r>
            <a:r>
              <a:rPr lang="fr-FR" sz="2400" b="0" dirty="0"/>
              <a:t>de l’histoire économique 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Remettre a plat certaines </a:t>
            </a:r>
            <a:r>
              <a:rPr lang="fr-FR" sz="2400" i="1" dirty="0"/>
              <a:t>idées reçues</a:t>
            </a:r>
          </a:p>
          <a:p>
            <a:pPr marL="342900" indent="-342900">
              <a:buFont typeface="Arial"/>
              <a:buChar char="•"/>
            </a:pPr>
            <a:endParaRPr lang="fr-FR" sz="2400" i="1" dirty="0"/>
          </a:p>
          <a:p>
            <a:pPr marL="342900" indent="-342900">
              <a:buFont typeface="Arial"/>
              <a:buChar char="•"/>
            </a:pPr>
            <a:r>
              <a:rPr lang="fr-FR" sz="2400" i="1" dirty="0"/>
              <a:t>Repenser l’avenir du capitalisme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7001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19387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grandes énigmes historiques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96246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Décollage industriel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Révolutions technologiques et emploi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Stagnation séculaire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Trappes intermédiaires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Innovation et inégalités</a:t>
            </a:r>
          </a:p>
        </p:txBody>
      </p:sp>
    </p:spTree>
    <p:extLst>
      <p:ext uri="{BB962C8B-B14F-4D97-AF65-F5344CB8AC3E}">
        <p14:creationId xmlns:p14="http://schemas.microsoft.com/office/powerpoint/2010/main" val="279008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19387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grandes énigmes historiques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96246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/>
              <a:t>Décollage industriel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Révolutions technologiques et emploi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Stagnation séculaire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Trappes intermédiaires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Innovation et inégalités</a:t>
            </a:r>
          </a:p>
        </p:txBody>
      </p:sp>
    </p:spTree>
    <p:extLst>
      <p:ext uri="{BB962C8B-B14F-4D97-AF65-F5344CB8AC3E}">
        <p14:creationId xmlns:p14="http://schemas.microsoft.com/office/powerpoint/2010/main" val="373678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540415"/>
          </a:xfrm>
        </p:spPr>
        <p:txBody>
          <a:bodyPr>
            <a:noAutofit/>
          </a:bodyPr>
          <a:lstStyle/>
          <a:p>
            <a:r>
              <a:rPr lang="fr-FR" sz="2800" dirty="0"/>
              <a:t>Décollage industriel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D6A22-E8F7-D345-A0B5-B5260131DB60}"/>
              </a:ext>
            </a:extLst>
          </p:cNvPr>
          <p:cNvSpPr txBox="1"/>
          <p:nvPr/>
        </p:nvSpPr>
        <p:spPr>
          <a:xfrm>
            <a:off x="513625" y="6025588"/>
            <a:ext cx="7960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PIB par habitant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Maddison</a:t>
            </a:r>
            <a:r>
              <a:rPr lang="fr-FR" sz="1600" dirty="0"/>
              <a:t> </a:t>
            </a:r>
            <a:r>
              <a:rPr lang="fr-FR" sz="1600" dirty="0" err="1"/>
              <a:t>Historical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Project (2010)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A47144-C987-BC4F-A363-F8BF16AB0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7" y="908926"/>
            <a:ext cx="7345788" cy="50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19387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grandes énigmes historiques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96246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Décollage industriel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Révolutions technologiques et emploi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Stagnation séculaire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Trappes intermédiaires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Innovation et inégalités</a:t>
            </a:r>
          </a:p>
        </p:txBody>
      </p:sp>
    </p:spTree>
    <p:extLst>
      <p:ext uri="{BB962C8B-B14F-4D97-AF65-F5344CB8AC3E}">
        <p14:creationId xmlns:p14="http://schemas.microsoft.com/office/powerpoint/2010/main" val="428614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1035443"/>
          </a:xfrm>
        </p:spPr>
        <p:txBody>
          <a:bodyPr>
            <a:noAutofit/>
          </a:bodyPr>
          <a:lstStyle/>
          <a:p>
            <a:r>
              <a:rPr lang="fr-FR" sz="2800" dirty="0"/>
              <a:t>Révolutions technologiques et emploi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D6A22-E8F7-D345-A0B5-B5260131DB60}"/>
              </a:ext>
            </a:extLst>
          </p:cNvPr>
          <p:cNvSpPr txBox="1"/>
          <p:nvPr/>
        </p:nvSpPr>
        <p:spPr>
          <a:xfrm>
            <a:off x="513625" y="6025588"/>
            <a:ext cx="7960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Taux de croissance annuel de la productivité globale des facteurs.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Bergeaud</a:t>
            </a:r>
            <a:r>
              <a:rPr lang="fr-FR" sz="1600" dirty="0"/>
              <a:t>, Cette et </a:t>
            </a:r>
            <a:r>
              <a:rPr lang="fr-FR" sz="1600" dirty="0" err="1"/>
              <a:t>Lecat</a:t>
            </a:r>
            <a:r>
              <a:rPr lang="fr-FR" sz="1600" dirty="0"/>
              <a:t> (2016) - voir </a:t>
            </a:r>
            <a:r>
              <a:rPr lang="fr-FR" sz="1600" dirty="0" err="1"/>
              <a:t>www.longtermproductivity.com</a:t>
            </a:r>
            <a:r>
              <a:rPr lang="fr-FR" sz="1600" dirty="0"/>
              <a:t>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F3776AA-384C-8A43-8EAA-B264E1948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2" y="1064871"/>
            <a:ext cx="6936846" cy="49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19387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grandes énigmes historiques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96246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Décollage industriel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Révolutions technologiques et emploi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Stagnation séculaire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Trappes intermédiaires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Innovation et inégalités</a:t>
            </a:r>
          </a:p>
        </p:txBody>
      </p:sp>
    </p:spTree>
    <p:extLst>
      <p:ext uri="{BB962C8B-B14F-4D97-AF65-F5344CB8AC3E}">
        <p14:creationId xmlns:p14="http://schemas.microsoft.com/office/powerpoint/2010/main" val="379708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80ADD-8F20-4009-B332-ED8A28D6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35856"/>
            <a:ext cx="6599779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7484B-E323-4E60-BEAC-0F94FDED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12044"/>
            <a:ext cx="6539543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19387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grandes énigmes historiques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96246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Décollage industriel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Révolutions technologiques et emploi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Stagnation séculaire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Trappes intermédiaires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Innovation et inégalités</a:t>
            </a:r>
          </a:p>
        </p:txBody>
      </p:sp>
    </p:spTree>
    <p:extLst>
      <p:ext uri="{BB962C8B-B14F-4D97-AF65-F5344CB8AC3E}">
        <p14:creationId xmlns:p14="http://schemas.microsoft.com/office/powerpoint/2010/main" val="117063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000" dirty="0"/>
              <a:t>The power of </a:t>
            </a:r>
            <a:r>
              <a:rPr lang="fr-FR" sz="4000" dirty="0" err="1"/>
              <a:t>creative</a:t>
            </a:r>
            <a:r>
              <a:rPr lang="fr-FR" sz="4000" dirty="0"/>
              <a:t> destruction</a:t>
            </a:r>
            <a:br>
              <a:rPr lang="fr-FR" sz="4000" dirty="0"/>
            </a:br>
            <a:br>
              <a:rPr lang="fr-FR" sz="4000" dirty="0"/>
            </a:br>
            <a:r>
              <a:rPr lang="fr-FR" sz="2800" dirty="0" err="1"/>
              <a:t>philippe</a:t>
            </a:r>
            <a:r>
              <a:rPr lang="fr-FR" sz="2800" dirty="0"/>
              <a:t> Aghion</a:t>
            </a:r>
            <a:br>
              <a:rPr lang="fr-FR" sz="2800" dirty="0"/>
            </a:br>
            <a:r>
              <a:rPr lang="fr-FR" sz="2800" dirty="0" err="1"/>
              <a:t>celine</a:t>
            </a:r>
            <a:r>
              <a:rPr lang="fr-FR" sz="2800" dirty="0"/>
              <a:t> antonin</a:t>
            </a:r>
            <a:br>
              <a:rPr lang="fr-FR" sz="2800" dirty="0"/>
            </a:br>
            <a:r>
              <a:rPr lang="fr-FR" sz="2800" dirty="0" err="1"/>
              <a:t>simon</a:t>
            </a:r>
            <a:r>
              <a:rPr lang="fr-FR" sz="2800" dirty="0"/>
              <a:t> </a:t>
            </a:r>
            <a:r>
              <a:rPr lang="fr-FR" sz="2800" dirty="0" err="1"/>
              <a:t>bunel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5078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540415"/>
          </a:xfrm>
        </p:spPr>
        <p:txBody>
          <a:bodyPr>
            <a:noAutofit/>
          </a:bodyPr>
          <a:lstStyle/>
          <a:p>
            <a:r>
              <a:rPr lang="fr-FR" sz="2800" dirty="0"/>
              <a:t>Trappes intermédiaires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D6A22-E8F7-D345-A0B5-B5260131DB60}"/>
              </a:ext>
            </a:extLst>
          </p:cNvPr>
          <p:cNvSpPr txBox="1"/>
          <p:nvPr/>
        </p:nvSpPr>
        <p:spPr>
          <a:xfrm>
            <a:off x="513625" y="6025588"/>
            <a:ext cx="7960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PIB par habitant </a:t>
            </a:r>
            <a:r>
              <a:rPr lang="en-US" dirty="0" err="1"/>
              <a:t>en</a:t>
            </a:r>
            <a:r>
              <a:rPr lang="en-US" dirty="0"/>
              <a:t> Argentine par rapport au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américain</a:t>
            </a:r>
            <a:r>
              <a:rPr lang="en-US" dirty="0"/>
              <a:t>.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Aghion</a:t>
            </a:r>
            <a:r>
              <a:rPr lang="fr-FR" sz="1600" dirty="0"/>
              <a:t> (2016)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164F813-E63E-0341-A365-7B58AF54E3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" y="876709"/>
            <a:ext cx="7260302" cy="51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19387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grandes énigmes historiques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96246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Décollage industriel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Révolutions technologiques et emploi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Stagnation séculaire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Trappes intermédiaires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Innovation et inégalités</a:t>
            </a:r>
          </a:p>
        </p:txBody>
      </p:sp>
    </p:spTree>
    <p:extLst>
      <p:ext uri="{BB962C8B-B14F-4D97-AF65-F5344CB8AC3E}">
        <p14:creationId xmlns:p14="http://schemas.microsoft.com/office/powerpoint/2010/main" val="98000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540415"/>
          </a:xfrm>
        </p:spPr>
        <p:txBody>
          <a:bodyPr>
            <a:noAutofit/>
          </a:bodyPr>
          <a:lstStyle/>
          <a:p>
            <a:r>
              <a:rPr lang="fr-FR" sz="2800" dirty="0"/>
              <a:t>Innovation et inégalités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D6A22-E8F7-D345-A0B5-B5260131DB60}"/>
              </a:ext>
            </a:extLst>
          </p:cNvPr>
          <p:cNvSpPr txBox="1"/>
          <p:nvPr/>
        </p:nvSpPr>
        <p:spPr>
          <a:xfrm>
            <a:off x="513625" y="6025588"/>
            <a:ext cx="7960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 des revenus du Top 1% et innovation aux Etats-Unis.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Aghion</a:t>
            </a:r>
            <a:r>
              <a:rPr lang="fr-FR" sz="1600" dirty="0"/>
              <a:t>, </a:t>
            </a:r>
            <a:r>
              <a:rPr lang="fr-FR" sz="1600" dirty="0" err="1"/>
              <a:t>Akcigit</a:t>
            </a:r>
            <a:r>
              <a:rPr lang="fr-FR" sz="1600" dirty="0"/>
              <a:t>, </a:t>
            </a:r>
            <a:r>
              <a:rPr lang="fr-FR" sz="1600" dirty="0" err="1"/>
              <a:t>Bergeaud</a:t>
            </a:r>
            <a:r>
              <a:rPr lang="fr-FR" sz="1600" dirty="0"/>
              <a:t>, Blundell, </a:t>
            </a:r>
            <a:r>
              <a:rPr lang="fr-FR" sz="1600" dirty="0" err="1"/>
              <a:t>Hemous</a:t>
            </a:r>
            <a:r>
              <a:rPr lang="fr-FR" sz="1600" dirty="0"/>
              <a:t> (2018)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6259A4-DEAF-FB48-B6A2-BDAAD55568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6" y="865134"/>
            <a:ext cx="7260301" cy="50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0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540415"/>
          </a:xfrm>
        </p:spPr>
        <p:txBody>
          <a:bodyPr>
            <a:noAutofit/>
          </a:bodyPr>
          <a:lstStyle/>
          <a:p>
            <a:r>
              <a:rPr lang="fr-FR" sz="2800" dirty="0"/>
              <a:t>Innovation et inégalités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D6A22-E8F7-D345-A0B5-B5260131DB60}"/>
              </a:ext>
            </a:extLst>
          </p:cNvPr>
          <p:cNvSpPr txBox="1"/>
          <p:nvPr/>
        </p:nvSpPr>
        <p:spPr>
          <a:xfrm>
            <a:off x="513625" y="6025588"/>
            <a:ext cx="7960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Innovation, part des revenus du top 1 % et coefficient de Gini.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Aghion</a:t>
            </a:r>
            <a:r>
              <a:rPr lang="fr-FR" sz="1600" dirty="0"/>
              <a:t>, </a:t>
            </a:r>
            <a:r>
              <a:rPr lang="fr-FR" sz="1600" dirty="0" err="1"/>
              <a:t>Akcigit</a:t>
            </a:r>
            <a:r>
              <a:rPr lang="fr-FR" sz="1600" dirty="0"/>
              <a:t>, </a:t>
            </a:r>
            <a:r>
              <a:rPr lang="fr-FR" sz="1600" dirty="0" err="1"/>
              <a:t>Bergeaud</a:t>
            </a:r>
            <a:r>
              <a:rPr lang="fr-FR" sz="1600" dirty="0"/>
              <a:t>, Blundell, </a:t>
            </a:r>
            <a:r>
              <a:rPr lang="fr-FR" sz="1600" dirty="0" err="1"/>
              <a:t>Hemous</a:t>
            </a:r>
            <a:r>
              <a:rPr lang="fr-FR" sz="1600" dirty="0"/>
              <a:t> (2018)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F9B4F3-0FD7-3F41-9C7D-F223C9392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6" y="919098"/>
            <a:ext cx="7322386" cy="50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endParaRPr lang="fr-FR" sz="2800" dirty="0">
              <a:effectLst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2E9F9A-31C0-474C-9A76-3E9C0F65FB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8" y="1222082"/>
            <a:ext cx="6805248" cy="51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63154-2639-4E5B-BF8B-394807A70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85" y="854344"/>
            <a:ext cx="5833341" cy="49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/>
              <a:t>Taxer les robots protège l’emploi</a:t>
            </a:r>
            <a:r>
              <a:rPr lang="fr-FR" sz="2400" b="0" dirty="0"/>
              <a:t>.</a:t>
            </a:r>
          </a:p>
          <a:p>
            <a:r>
              <a:rPr lang="fr-FR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L’impôt est le seul levier pour rendre la croissance plus inclusive.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Le protectionnisme est la façon de reconquérir la maîtrise des chaînes de valeur. 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La décroissance est la seule solution face au réchauffement climatique. </a:t>
            </a:r>
          </a:p>
        </p:txBody>
      </p:sp>
    </p:spTree>
    <p:extLst>
      <p:ext uri="{BB962C8B-B14F-4D97-AF65-F5344CB8AC3E}">
        <p14:creationId xmlns:p14="http://schemas.microsoft.com/office/powerpoint/2010/main" val="75860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pic>
        <p:nvPicPr>
          <p:cNvPr id="6" name="Image 3" descr="Capture d’écran 2020-11-09 à 12.39.27.png">
            <a:extLst>
              <a:ext uri="{FF2B5EF4-FFF2-40B4-BE49-F238E27FC236}">
                <a16:creationId xmlns:a16="http://schemas.microsoft.com/office/drawing/2014/main" id="{965A9EB2-51FA-3144-9D26-14465BDFB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1" y="1269372"/>
            <a:ext cx="5860548" cy="4124621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95F1800F-D928-5F4C-8969-CF87052139A5}"/>
              </a:ext>
            </a:extLst>
          </p:cNvPr>
          <p:cNvSpPr txBox="1"/>
          <p:nvPr/>
        </p:nvSpPr>
        <p:spPr>
          <a:xfrm>
            <a:off x="1194311" y="5584100"/>
            <a:ext cx="5860548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aseline="30000" dirty="0"/>
              <a:t>Impact de la variation de l’automatisation sur la variation de l’emploi au niveau de l’usine.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82077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686459"/>
          </a:xfrm>
        </p:spPr>
        <p:txBody>
          <a:bodyPr>
            <a:noAutofit/>
          </a:bodyPr>
          <a:lstStyle/>
          <a:p>
            <a:r>
              <a:rPr lang="en-US" sz="2800" b="1" cap="none" dirty="0">
                <a:latin typeface="+mn-lt"/>
              </a:rPr>
              <a:t>Price Dynamics</a:t>
            </a:r>
            <a:endParaRPr lang="en-US" sz="2800" cap="none" dirty="0">
              <a:effectLst/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6" y="828119"/>
            <a:ext cx="8070279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E4E3-57AD-4F06-910D-594FF144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DDF53F-9712-4A8C-B8F8-842E5AD38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301" y="1571482"/>
            <a:ext cx="6090517" cy="4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686459"/>
          </a:xfrm>
        </p:spPr>
        <p:txBody>
          <a:bodyPr>
            <a:noAutofit/>
          </a:bodyPr>
          <a:lstStyle/>
          <a:p>
            <a:r>
              <a:rPr lang="fr-FR" sz="2600" dirty="0"/>
              <a:t>Le pouvoir de la destruction créatrice</a:t>
            </a:r>
          </a:p>
        </p:txBody>
      </p:sp>
      <p:pic>
        <p:nvPicPr>
          <p:cNvPr id="5" name="Image 4" descr="liv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1" y="1178463"/>
            <a:ext cx="3272076" cy="50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3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Taxer les robots protège l’emploi.</a:t>
            </a:r>
          </a:p>
          <a:p>
            <a:r>
              <a:rPr lang="fr-FR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L’impôt est le seul levier pour rendre la croissance plus inclusive.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Le protectionnisme est la façon de reconquérir la maîtrise des chaînes de valeur. 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La décroissance est la seule solution face au réchauffement climatique. </a:t>
            </a:r>
          </a:p>
        </p:txBody>
      </p:sp>
    </p:spTree>
    <p:extLst>
      <p:ext uri="{BB962C8B-B14F-4D97-AF65-F5344CB8AC3E}">
        <p14:creationId xmlns:p14="http://schemas.microsoft.com/office/powerpoint/2010/main" val="1933346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2E9F9A-31C0-474C-9A76-3E9C0F65FB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8" y="1222082"/>
            <a:ext cx="6805248" cy="51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5455EF-28CC-2942-80E8-27284BFDA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65" y="1068034"/>
            <a:ext cx="6535230" cy="51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2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Taxer les robots protège l’emploi.</a:t>
            </a:r>
          </a:p>
          <a:p>
            <a:r>
              <a:rPr lang="fr-FR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L’impôt est le seul levier pour rendre la croissance plus inclusive.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Le protectionnisme est la façon de reconquérir la maîtrise des chaînes de valeur. 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La décroissance est la seule solution face au réchauffement climatique. </a:t>
            </a:r>
          </a:p>
        </p:txBody>
      </p:sp>
    </p:spTree>
    <p:extLst>
      <p:ext uri="{BB962C8B-B14F-4D97-AF65-F5344CB8AC3E}">
        <p14:creationId xmlns:p14="http://schemas.microsoft.com/office/powerpoint/2010/main" val="36861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pic>
        <p:nvPicPr>
          <p:cNvPr id="6" name="Image 4" descr="Capture d’écran 2020-11-09 à 12.43.50.png">
            <a:extLst>
              <a:ext uri="{FF2B5EF4-FFF2-40B4-BE49-F238E27FC236}">
                <a16:creationId xmlns:a16="http://schemas.microsoft.com/office/drawing/2014/main" id="{0EDA1FBE-F98F-6749-968C-29E2EFAB9E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8" y="1187309"/>
            <a:ext cx="6075271" cy="4084281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026DF8BC-182A-CA4D-B7E6-67F6FA56E52F}"/>
              </a:ext>
            </a:extLst>
          </p:cNvPr>
          <p:cNvSpPr txBox="1"/>
          <p:nvPr/>
        </p:nvSpPr>
        <p:spPr>
          <a:xfrm>
            <a:off x="1612032" y="5484168"/>
            <a:ext cx="566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Evolution des importations et exportations de produits destinés à la lutte contre le Covid‐19.</a:t>
            </a:r>
            <a:br>
              <a:rPr lang="fr-FR" sz="1400" dirty="0"/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50026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F432C-939F-484B-9C96-B8D316E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7" y="1012490"/>
            <a:ext cx="8407279" cy="48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0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Taxer les robots protège l’emploi.</a:t>
            </a:r>
          </a:p>
          <a:p>
            <a:r>
              <a:rPr lang="fr-FR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L’impôt est le seul levier pour rendre la croissance plus inclusive.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Le protectionnisme est la façon de reconquérir la maîtrise des chaînes de valeur. 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La décroissance est la seule solution face au réchauffement climatique. </a:t>
            </a:r>
          </a:p>
        </p:txBody>
      </p:sp>
    </p:spTree>
    <p:extLst>
      <p:ext uri="{BB962C8B-B14F-4D97-AF65-F5344CB8AC3E}">
        <p14:creationId xmlns:p14="http://schemas.microsoft.com/office/powerpoint/2010/main" val="2788830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Quelques idées reçues</a:t>
            </a:r>
            <a:endParaRPr lang="fr-FR" sz="2800" dirty="0">
              <a:effectLst/>
            </a:endParaRPr>
          </a:p>
        </p:txBody>
      </p:sp>
      <p:pic>
        <p:nvPicPr>
          <p:cNvPr id="7" name="Image 6" descr="Capture d’écran 2020-11-09 à 20.27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17" y="1145370"/>
            <a:ext cx="6532687" cy="52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9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635880"/>
            <a:ext cx="8667453" cy="471266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Modèle social déficient aux États-Unis.</a:t>
            </a:r>
          </a:p>
          <a:p>
            <a:r>
              <a:rPr lang="fr-FR" sz="2400" b="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Ecosystème européen n’encourage pas suffisamment la recherche et l’innovation.</a:t>
            </a:r>
          </a:p>
        </p:txBody>
      </p:sp>
    </p:spTree>
    <p:extLst>
      <p:ext uri="{BB962C8B-B14F-4D97-AF65-F5344CB8AC3E}">
        <p14:creationId xmlns:p14="http://schemas.microsoft.com/office/powerpoint/2010/main" val="3520008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pic>
        <p:nvPicPr>
          <p:cNvPr id="6" name="Image 4" descr="Capture d’écran 2020-11-09 à 16.50.58.png">
            <a:extLst>
              <a:ext uri="{FF2B5EF4-FFF2-40B4-BE49-F238E27FC236}">
                <a16:creationId xmlns:a16="http://schemas.microsoft.com/office/drawing/2014/main" id="{052EE73B-C770-D14E-B843-0864EE1C10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" y="2003069"/>
            <a:ext cx="800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2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593424"/>
          </a:xfrm>
        </p:spPr>
        <p:txBody>
          <a:bodyPr>
            <a:noAutofit/>
          </a:bodyPr>
          <a:lstStyle/>
          <a:p>
            <a:r>
              <a:rPr lang="en-US" sz="2800" dirty="0"/>
              <a:t>Introduction (3)</a:t>
            </a:r>
            <a:endParaRPr lang="fr-FR" sz="2800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286" y="1126086"/>
            <a:ext cx="8667453" cy="5486401"/>
          </a:xfrm>
        </p:spPr>
        <p:txBody>
          <a:bodyPr>
            <a:normAutofit/>
          </a:bodyPr>
          <a:lstStyle/>
          <a:p>
            <a:r>
              <a:rPr lang="fr-FR" sz="2400" dirty="0"/>
              <a:t>Destruction créatrice: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C’est le processus par lequel de nouvelles innovations viennent constamment remplacer des technologies et activités existantes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805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pic>
        <p:nvPicPr>
          <p:cNvPr id="4" name="Image 2" descr="Capture d’écran 2020-11-09 à 16.51.12.png">
            <a:extLst>
              <a:ext uri="{FF2B5EF4-FFF2-40B4-BE49-F238E27FC236}">
                <a16:creationId xmlns:a16="http://schemas.microsoft.com/office/drawing/2014/main" id="{CE788BD1-25E6-F147-9681-3ED0156276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" y="1321904"/>
            <a:ext cx="7189727" cy="52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99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pic>
        <p:nvPicPr>
          <p:cNvPr id="5" name="Image 5" descr="Capture d’écran 2020-11-09 à 16.51.57.png">
            <a:extLst>
              <a:ext uri="{FF2B5EF4-FFF2-40B4-BE49-F238E27FC236}">
                <a16:creationId xmlns:a16="http://schemas.microsoft.com/office/drawing/2014/main" id="{538F8A18-C9CB-2748-A0BC-A51283915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7" y="1321904"/>
            <a:ext cx="7698326" cy="54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92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pic>
        <p:nvPicPr>
          <p:cNvPr id="4" name="Image 7" descr="Capture d’écran 2020-11-09 à 17.09.57.png">
            <a:extLst>
              <a:ext uri="{FF2B5EF4-FFF2-40B4-BE49-F238E27FC236}">
                <a16:creationId xmlns:a16="http://schemas.microsoft.com/office/drawing/2014/main" id="{F117C3FF-6646-5648-888A-8389F3AD04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" y="2615582"/>
            <a:ext cx="7404100" cy="2806700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5C910BC8-ECCE-E248-AC3E-5626BB375DB2}"/>
              </a:ext>
            </a:extLst>
          </p:cNvPr>
          <p:cNvSpPr txBox="1"/>
          <p:nvPr/>
        </p:nvSpPr>
        <p:spPr>
          <a:xfrm>
            <a:off x="2016052" y="2122566"/>
            <a:ext cx="511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Brevets en biotechnologies (pour 1 million d’habitants)</a:t>
            </a:r>
            <a:endParaRPr lang="fr-F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4508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pic>
        <p:nvPicPr>
          <p:cNvPr id="3" name="Image 2" descr="Capture d’écran 2020-11-09 à 17.10.07.png">
            <a:extLst>
              <a:ext uri="{FF2B5EF4-FFF2-40B4-BE49-F238E27FC236}">
                <a16:creationId xmlns:a16="http://schemas.microsoft.com/office/drawing/2014/main" id="{8C1CB833-E1CE-3A43-98A9-0DC63DE275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04549"/>
            <a:ext cx="8365629" cy="2331799"/>
          </a:xfrm>
          <a:prstGeom prst="rect">
            <a:avLst/>
          </a:prstGeom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802ECC82-FA58-D941-AF1C-14DA39573415}"/>
              </a:ext>
            </a:extLst>
          </p:cNvPr>
          <p:cNvSpPr txBox="1"/>
          <p:nvPr/>
        </p:nvSpPr>
        <p:spPr>
          <a:xfrm>
            <a:off x="2173476" y="1848246"/>
            <a:ext cx="5054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Mesures de la BARDA pour lutter contre le COVID-19</a:t>
            </a:r>
            <a:endParaRPr lang="fr-F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1869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77621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 : le </a:t>
            </a:r>
            <a:r>
              <a:rPr lang="fr-FR" sz="2800" dirty="0" err="1"/>
              <a:t>Covid</a:t>
            </a:r>
            <a:r>
              <a:rPr lang="fr-FR" sz="2800" dirty="0"/>
              <a:t> comme révélateur </a:t>
            </a:r>
          </a:p>
        </p:txBody>
      </p:sp>
      <p:pic>
        <p:nvPicPr>
          <p:cNvPr id="3" name="Image 3" descr="Capture d’écran 2020-11-09 à 17.12.35.png">
            <a:extLst>
              <a:ext uri="{FF2B5EF4-FFF2-40B4-BE49-F238E27FC236}">
                <a16:creationId xmlns:a16="http://schemas.microsoft.com/office/drawing/2014/main" id="{90A1DD2A-38BA-9949-862E-75E2DB06A0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2198879"/>
            <a:ext cx="8026400" cy="4381500"/>
          </a:xfrm>
          <a:prstGeom prst="rect">
            <a:avLst/>
          </a:prstGeom>
        </p:spPr>
      </p:pic>
      <p:sp>
        <p:nvSpPr>
          <p:cNvPr id="4" name="ZoneTexte 6">
            <a:extLst>
              <a:ext uri="{FF2B5EF4-FFF2-40B4-BE49-F238E27FC236}">
                <a16:creationId xmlns:a16="http://schemas.microsoft.com/office/drawing/2014/main" id="{60813D69-9B2E-E245-9B1C-0358EF99F541}"/>
              </a:ext>
            </a:extLst>
          </p:cNvPr>
          <p:cNvSpPr txBox="1"/>
          <p:nvPr/>
        </p:nvSpPr>
        <p:spPr>
          <a:xfrm>
            <a:off x="359497" y="1591114"/>
            <a:ext cx="8425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Financement de la Commission européenne et de la Banque européenne d'investissement</a:t>
            </a:r>
            <a:endParaRPr lang="fr-F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7595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795497"/>
          </a:xfrm>
        </p:spPr>
        <p:txBody>
          <a:bodyPr>
            <a:noAutofit/>
          </a:bodyPr>
          <a:lstStyle/>
          <a:p>
            <a:r>
              <a:rPr lang="fr-FR" sz="2800" dirty="0" err="1"/>
              <a:t>Rethink</a:t>
            </a:r>
            <a:r>
              <a:rPr lang="fr-FR" sz="2800" dirty="0"/>
              <a:t> </a:t>
            </a:r>
            <a:r>
              <a:rPr lang="fr-FR" sz="2800" dirty="0" err="1"/>
              <a:t>capitalism</a:t>
            </a:r>
            <a:endParaRPr lang="fr-FR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D6715-3FA5-4983-8328-FD70AC836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sz="2800" b="0" dirty="0"/>
              <a:t>Combine good </a:t>
            </a:r>
            <a:r>
              <a:rPr lang="fr-FR" sz="2800" b="0" dirty="0" err="1"/>
              <a:t>side</a:t>
            </a:r>
            <a:r>
              <a:rPr lang="fr-FR" sz="2800" b="0" dirty="0"/>
              <a:t> of American model (innovation) </a:t>
            </a:r>
            <a:r>
              <a:rPr lang="fr-FR" sz="2800" b="0" dirty="0" err="1"/>
              <a:t>with</a:t>
            </a:r>
            <a:r>
              <a:rPr lang="fr-FR" sz="2800" b="0" dirty="0"/>
              <a:t> good </a:t>
            </a:r>
            <a:r>
              <a:rPr lang="fr-FR" sz="2800" b="0" dirty="0" err="1"/>
              <a:t>side</a:t>
            </a:r>
            <a:r>
              <a:rPr lang="fr-FR" sz="2800" b="0" dirty="0"/>
              <a:t> of </a:t>
            </a:r>
            <a:r>
              <a:rPr lang="fr-FR" sz="2800" b="0" dirty="0" err="1"/>
              <a:t>European</a:t>
            </a:r>
            <a:r>
              <a:rPr lang="fr-FR" sz="2800" b="0" dirty="0"/>
              <a:t> model (protection) </a:t>
            </a:r>
          </a:p>
          <a:p>
            <a:pPr marL="457200" indent="-457200">
              <a:buFontTx/>
              <a:buChar char="-"/>
            </a:pPr>
            <a:r>
              <a:rPr lang="fr-FR" sz="2800" b="0" dirty="0"/>
              <a:t>No </a:t>
            </a:r>
            <a:r>
              <a:rPr lang="fr-FR" sz="2800" b="0" dirty="0" err="1"/>
              <a:t>trade</a:t>
            </a:r>
            <a:r>
              <a:rPr lang="fr-FR" sz="2800" b="0" dirty="0"/>
              <a:t> off, </a:t>
            </a:r>
            <a:r>
              <a:rPr lang="fr-FR" sz="2800" b="0" dirty="0" err="1"/>
              <a:t>rather</a:t>
            </a:r>
            <a:r>
              <a:rPr lang="fr-FR" sz="2800" b="0" dirty="0"/>
              <a:t>, </a:t>
            </a:r>
            <a:r>
              <a:rPr lang="fr-FR" sz="2800" b="0" dirty="0" err="1"/>
              <a:t>complementarity</a:t>
            </a:r>
            <a:r>
              <a:rPr lang="fr-FR" sz="2800" b="0" dirty="0"/>
              <a:t>!!</a:t>
            </a:r>
          </a:p>
          <a:p>
            <a:pPr marL="914400" lvl="1" indent="-457200">
              <a:buFontTx/>
              <a:buChar char="-"/>
            </a:pPr>
            <a:r>
              <a:rPr lang="fr-FR" sz="2800" dirty="0" err="1"/>
              <a:t>Flexsecurity</a:t>
            </a:r>
            <a:endParaRPr lang="fr-FR" sz="2800" dirty="0"/>
          </a:p>
          <a:p>
            <a:pPr marL="914400" lvl="1" indent="-457200">
              <a:buFontTx/>
              <a:buChar char="-"/>
            </a:pPr>
            <a:r>
              <a:rPr lang="fr-FR" sz="2800" b="0" dirty="0"/>
              <a:t>Education and </a:t>
            </a:r>
            <a:r>
              <a:rPr lang="fr-FR" sz="2800" b="0" dirty="0" err="1"/>
              <a:t>lost</a:t>
            </a:r>
            <a:r>
              <a:rPr lang="fr-FR" sz="2800" b="0" dirty="0"/>
              <a:t> Einsteins</a:t>
            </a:r>
          </a:p>
          <a:p>
            <a:pPr marL="914400" lvl="1" indent="-457200">
              <a:buFontTx/>
              <a:buChar char="-"/>
            </a:pPr>
            <a:r>
              <a:rPr lang="fr-FR" sz="2800" dirty="0" err="1"/>
              <a:t>Competition</a:t>
            </a:r>
            <a:endParaRPr lang="fr-FR" sz="2800" b="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475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88BA-0B7A-4C1A-93CC-293B3EE9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Flexsecurity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77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7C46C-C80B-43D7-8976-9E81383D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81" y="659606"/>
            <a:ext cx="7734038" cy="55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109A-6FAF-4767-8018-EE460953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Alexandra roulet on </a:t>
            </a:r>
            <a:r>
              <a:rPr lang="fr-FR" sz="2800" dirty="0" err="1"/>
              <a:t>denmark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784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3CADF-4DC2-43F6-9056-835A78CA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74" y="702469"/>
            <a:ext cx="7263851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 b="1" dirty="0"/>
              <a:t>“Schumpeterian growth” paradigm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0" dirty="0"/>
              <a:t>- Long-run growth driven by cumulative process of innovation</a:t>
            </a:r>
          </a:p>
          <a:p>
            <a:r>
              <a:rPr lang="en-US" altLang="en-US" sz="2800" b="0" dirty="0"/>
              <a:t>- Innovations result from entrepreneurial activities motivated by prospect of innovation rents</a:t>
            </a:r>
          </a:p>
          <a:p>
            <a:r>
              <a:rPr lang="en-US" altLang="en-US" sz="2800" b="0" dirty="0"/>
              <a:t>- Creative destruction: new innovations displace old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3017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E7CBA-55DF-48B3-8AC9-481EDDDA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876300"/>
            <a:ext cx="733244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9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56A5-DA2C-4FD5-9F4E-0D626F4A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Education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055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94E51-241F-4A49-B54B-5AFBCE7D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1" y="2122576"/>
            <a:ext cx="8620298" cy="27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7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75866-8CA6-4DCE-AE90-EDE20C19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49" y="1312764"/>
            <a:ext cx="7530648" cy="42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8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956B-704C-4F21-869F-530B9F00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competition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5395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80ADD-8F20-4009-B332-ED8A28D6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35856"/>
            <a:ext cx="6599779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60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6C76A4-6377-4155-B09C-2D82C538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78" y="914400"/>
            <a:ext cx="7314243" cy="52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6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-101520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/>
              <a:t>Repenser le capitalisme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472A-0FBF-DC42-9328-3D2487063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86" y="1321904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Comment combiner les bons côtés du modèle américain (plus pro-innovation) et du modèle européen (plus protecteur) ? </a:t>
            </a:r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Importance du triangle Marchés - État - Société Civile </a:t>
            </a:r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endParaRPr lang="fr-FR" sz="2400" b="0" dirty="0"/>
          </a:p>
        </p:txBody>
      </p:sp>
      <p:pic>
        <p:nvPicPr>
          <p:cNvPr id="4" name="Image 3" descr="Capture d’écran 2020-11-09 à 16.46.11.png">
            <a:extLst>
              <a:ext uri="{FF2B5EF4-FFF2-40B4-BE49-F238E27FC236}">
                <a16:creationId xmlns:a16="http://schemas.microsoft.com/office/drawing/2014/main" id="{CBE8EE81-5978-8041-9F2E-30838043EA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79" y="3124470"/>
            <a:ext cx="4637265" cy="35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37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795497"/>
          </a:xfrm>
        </p:spPr>
        <p:txBody>
          <a:bodyPr>
            <a:noAutofit/>
          </a:bodyPr>
          <a:lstStyle/>
          <a:p>
            <a:r>
              <a:rPr lang="fr-FR" sz="2800" dirty="0" err="1"/>
              <a:t>Rethink</a:t>
            </a:r>
            <a:r>
              <a:rPr lang="fr-FR" sz="2800" dirty="0"/>
              <a:t> </a:t>
            </a:r>
            <a:r>
              <a:rPr lang="fr-FR" sz="2800" dirty="0" err="1"/>
              <a:t>capitalism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Constitutions are </a:t>
            </a:r>
            <a:r>
              <a:rPr lang="fr-FR" sz="2400" b="0" dirty="0" err="1"/>
              <a:t>incomplete</a:t>
            </a:r>
            <a:r>
              <a:rPr lang="fr-FR" sz="2400" b="0" dirty="0"/>
              <a:t> </a:t>
            </a:r>
            <a:r>
              <a:rPr lang="fr-FR" sz="2400" b="0" dirty="0" err="1"/>
              <a:t>contracts</a:t>
            </a:r>
            <a:r>
              <a:rPr lang="fr-FR" sz="2400" b="0" dirty="0"/>
              <a:t> (Aghion-Bolton, 2003; Aghion-</a:t>
            </a:r>
            <a:r>
              <a:rPr lang="fr-FR" sz="2400" b="0" dirty="0" err="1"/>
              <a:t>Alesina</a:t>
            </a:r>
            <a:r>
              <a:rPr lang="fr-FR" sz="2400" b="0" dirty="0"/>
              <a:t>-</a:t>
            </a:r>
            <a:r>
              <a:rPr lang="fr-FR" sz="2400" b="0" dirty="0" err="1"/>
              <a:t>Trebbi</a:t>
            </a:r>
            <a:r>
              <a:rPr lang="fr-FR" sz="2400" b="0" dirty="0"/>
              <a:t>, 2004)</a:t>
            </a:r>
          </a:p>
          <a:p>
            <a:pPr marL="342900" indent="-342900">
              <a:buFont typeface="Arial"/>
              <a:buChar char="•"/>
            </a:pPr>
            <a:r>
              <a:rPr lang="fr-FR" sz="2400" b="0" dirty="0"/>
              <a:t>Civil society </a:t>
            </a:r>
            <a:r>
              <a:rPr lang="fr-FR" sz="2400" b="0" dirty="0" err="1"/>
              <a:t>plays</a:t>
            </a:r>
            <a:r>
              <a:rPr lang="fr-FR" sz="2400" b="0" dirty="0"/>
              <a:t> a crucial </a:t>
            </a:r>
            <a:r>
              <a:rPr lang="fr-FR" sz="2400" b="0" dirty="0" err="1"/>
              <a:t>role</a:t>
            </a:r>
            <a:r>
              <a:rPr lang="fr-FR" sz="2400" b="0" dirty="0"/>
              <a:t> as a </a:t>
            </a:r>
            <a:r>
              <a:rPr lang="fr-FR" sz="2400" b="0" dirty="0" err="1"/>
              <a:t>means</a:t>
            </a:r>
            <a:r>
              <a:rPr lang="fr-FR" sz="2400" b="0" dirty="0"/>
              <a:t> of </a:t>
            </a:r>
            <a:r>
              <a:rPr lang="fr-FR" sz="2400" b="0" dirty="0" err="1"/>
              <a:t>ensuring</a:t>
            </a:r>
            <a:r>
              <a:rPr lang="fr-FR" sz="2400" b="0" dirty="0"/>
              <a:t> the effective </a:t>
            </a:r>
            <a:r>
              <a:rPr lang="fr-FR" sz="2400" b="0" dirty="0" err="1"/>
              <a:t>implementation</a:t>
            </a:r>
            <a:r>
              <a:rPr lang="fr-FR" sz="2400" b="0" dirty="0"/>
              <a:t> of </a:t>
            </a:r>
            <a:r>
              <a:rPr lang="fr-FR" sz="2400" b="0" dirty="0" err="1"/>
              <a:t>these</a:t>
            </a:r>
            <a:r>
              <a:rPr lang="fr-FR" sz="2400" b="0" dirty="0"/>
              <a:t> </a:t>
            </a:r>
            <a:r>
              <a:rPr lang="fr-FR" sz="2400" b="0" dirty="0" err="1"/>
              <a:t>contracts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767415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795497"/>
          </a:xfrm>
        </p:spPr>
        <p:txBody>
          <a:bodyPr>
            <a:noAutofit/>
          </a:bodyPr>
          <a:lstStyle/>
          <a:p>
            <a:r>
              <a:rPr lang="fr-FR" sz="2800" dirty="0" err="1"/>
              <a:t>Rethink</a:t>
            </a:r>
            <a:r>
              <a:rPr lang="fr-FR" sz="2800" dirty="0"/>
              <a:t> </a:t>
            </a:r>
            <a:r>
              <a:rPr lang="fr-FR" sz="2800" dirty="0" err="1"/>
              <a:t>capitalism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Example: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b="0" dirty="0"/>
              <a:t>The </a:t>
            </a:r>
            <a:r>
              <a:rPr lang="fr-FR" sz="2400" b="0" dirty="0" err="1"/>
              <a:t>Fight</a:t>
            </a:r>
            <a:r>
              <a:rPr lang="fr-FR" sz="2400" b="0" dirty="0"/>
              <a:t> for Civil </a:t>
            </a:r>
            <a:r>
              <a:rPr lang="fr-FR" sz="2400" b="0" dirty="0" err="1"/>
              <a:t>Rights</a:t>
            </a:r>
            <a:r>
              <a:rPr lang="fr-FR" sz="2400" b="0" dirty="0"/>
              <a:t> in the US</a:t>
            </a:r>
          </a:p>
        </p:txBody>
      </p:sp>
    </p:spTree>
    <p:extLst>
      <p:ext uri="{BB962C8B-B14F-4D97-AF65-F5344CB8AC3E}">
        <p14:creationId xmlns:p14="http://schemas.microsoft.com/office/powerpoint/2010/main" val="237348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593424"/>
          </a:xfrm>
        </p:spPr>
        <p:txBody>
          <a:bodyPr>
            <a:noAutofit/>
          </a:bodyPr>
          <a:lstStyle/>
          <a:p>
            <a:r>
              <a:rPr lang="en-US" sz="2800" dirty="0"/>
              <a:t>Introduction (5)</a:t>
            </a:r>
            <a:endParaRPr lang="fr-FR" sz="2800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286" y="1126086"/>
            <a:ext cx="8667453" cy="5486401"/>
          </a:xfrm>
        </p:spPr>
        <p:txBody>
          <a:bodyPr>
            <a:normAutofit/>
          </a:bodyPr>
          <a:lstStyle/>
          <a:p>
            <a:r>
              <a:rPr lang="fr-FR" sz="2400" dirty="0"/>
              <a:t>Destruction créatrice:</a:t>
            </a:r>
          </a:p>
          <a:p>
            <a:pPr lvl="1"/>
            <a:endParaRPr lang="fr-FR" sz="2400" b="1" dirty="0"/>
          </a:p>
          <a:p>
            <a:pPr lvl="1"/>
            <a:r>
              <a:rPr lang="fr-FR" sz="2400" b="1" dirty="0"/>
              <a:t>Contradiction </a:t>
            </a:r>
            <a:r>
              <a:rPr lang="fr-FR" sz="2400" dirty="0"/>
              <a:t>: l’innovation est motivée par la perspective de rentes d’innovation, mais ces rentes peuvent être utilisées à leur tour pour bloquer de nouvelles innovations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Nous prônons un « optimisme de combat », par contraste avec le pessimisme de Schumpeter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9524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795497"/>
          </a:xfrm>
        </p:spPr>
        <p:txBody>
          <a:bodyPr>
            <a:noAutofit/>
          </a:bodyPr>
          <a:lstStyle/>
          <a:p>
            <a:r>
              <a:rPr lang="fr-FR" sz="2800" dirty="0"/>
              <a:t>Plan du livre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073710"/>
            <a:ext cx="8667453" cy="578428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Paradigme et réalité de la destruction créatrice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Décollage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Vagues schumpétériennes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Concurrence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Inégalités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Stagnation séculaire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Trappe intermédiaire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Changements structurels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Innovation verte et croissance durable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Coulisse de l’innovation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Destruction créatrice, santé et bonheur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Financement de la destruction créatrice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Mondialisation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Emergence de l’Etat investisseur puis assureur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fr-FR" b="0" dirty="0"/>
              <a:t>L’Etat jusqu’où : le rôle des contre-pouvoirs et de la société civile </a:t>
            </a:r>
          </a:p>
          <a:p>
            <a:pPr>
              <a:lnSpc>
                <a:spcPct val="80000"/>
              </a:lnSpc>
            </a:pPr>
            <a:r>
              <a:rPr lang="fr-FR" b="0" dirty="0"/>
              <a:t>Conclusion: l’avenir du capitalisme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endParaRPr lang="fr-FR" b="0" dirty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615158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824924"/>
            <a:ext cx="8667453" cy="60330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FR" b="0" dirty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FR" b="0" dirty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FR" b="0" dirty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FR" b="0" dirty="0"/>
          </a:p>
          <a:p>
            <a:pPr>
              <a:lnSpc>
                <a:spcPct val="80000"/>
              </a:lnSpc>
            </a:pPr>
            <a:endParaRPr lang="fr-FR" b="0" dirty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FR" b="0" dirty="0"/>
          </a:p>
          <a:p>
            <a:pPr algn="ctr">
              <a:lnSpc>
                <a:spcPct val="80000"/>
              </a:lnSpc>
            </a:pPr>
            <a:r>
              <a:rPr lang="fr-FR" sz="2600" dirty="0"/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192793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La destruction créatrice dans la réalité </a:t>
            </a:r>
            <a:endParaRPr lang="fr-FR" sz="2800" dirty="0">
              <a:effectLst/>
            </a:endParaRPr>
          </a:p>
        </p:txBody>
      </p:sp>
      <p:pic>
        <p:nvPicPr>
          <p:cNvPr id="5" name="Image 4" descr="Capture d’écran 2020-11-09 à 17.52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33" y="1728414"/>
            <a:ext cx="5744768" cy="400163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286" y="1126086"/>
            <a:ext cx="8667453" cy="548640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Mesure par l’arrivée de nouvelles technologies</a:t>
            </a:r>
            <a:endParaRPr lang="fr-FR" sz="2400" b="0" dirty="0">
              <a:effectLst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0978" y="5761373"/>
            <a:ext cx="62859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Corrélation positive entre croissance du PIB par habitant et brevets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Akcigit</a:t>
            </a:r>
            <a:r>
              <a:rPr lang="fr-FR" sz="1600" dirty="0"/>
              <a:t>, </a:t>
            </a:r>
            <a:r>
              <a:rPr lang="fr-FR" sz="1600" dirty="0" err="1"/>
              <a:t>Grigsby</a:t>
            </a:r>
            <a:r>
              <a:rPr lang="fr-FR" sz="1600" dirty="0"/>
              <a:t> et Nicholas (2017).  </a:t>
            </a:r>
          </a:p>
        </p:txBody>
      </p:sp>
    </p:spTree>
    <p:extLst>
      <p:ext uri="{BB962C8B-B14F-4D97-AF65-F5344CB8AC3E}">
        <p14:creationId xmlns:p14="http://schemas.microsoft.com/office/powerpoint/2010/main" val="12003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 err="1"/>
              <a:t>creative</a:t>
            </a:r>
            <a:r>
              <a:rPr lang="fr-FR" sz="2800" b="1" dirty="0"/>
              <a:t> destruction in reality </a:t>
            </a:r>
            <a:endParaRPr lang="fr-FR" sz="2800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286" y="1126086"/>
            <a:ext cx="8667453" cy="548640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Link to </a:t>
            </a:r>
            <a:r>
              <a:rPr lang="fr-FR" sz="2400" b="0" dirty="0" err="1"/>
              <a:t>firms</a:t>
            </a:r>
            <a:r>
              <a:rPr lang="fr-FR" sz="2400" b="0" dirty="0"/>
              <a:t>’ life </a:t>
            </a:r>
            <a:r>
              <a:rPr lang="fr-FR" sz="2400" b="0" dirty="0" err="1"/>
              <a:t>ccycle</a:t>
            </a:r>
            <a:endParaRPr lang="fr-FR" sz="2400" b="0" dirty="0">
              <a:effectLst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2860" y="5237611"/>
            <a:ext cx="79286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Taux de croissance de l’emploi et taux d’éviction en fonction de l’âge des entreprises.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</a:t>
            </a:r>
            <a:r>
              <a:rPr lang="fr-FR" sz="1600" dirty="0" err="1"/>
              <a:t>Haltiwanger</a:t>
            </a:r>
            <a:r>
              <a:rPr lang="fr-FR" sz="1600" dirty="0"/>
              <a:t>, </a:t>
            </a:r>
            <a:r>
              <a:rPr lang="fr-FR" sz="1600" dirty="0" err="1"/>
              <a:t>Jarmin</a:t>
            </a:r>
            <a:r>
              <a:rPr lang="fr-FR" sz="1600" dirty="0"/>
              <a:t> et Miranda (2013). </a:t>
            </a:r>
          </a:p>
        </p:txBody>
      </p:sp>
      <p:pic>
        <p:nvPicPr>
          <p:cNvPr id="3" name="Image 2" descr="Capture d’écran 2020-11-09 à 18.11.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7" y="2029577"/>
            <a:ext cx="4265184" cy="3061551"/>
          </a:xfrm>
          <a:prstGeom prst="rect">
            <a:avLst/>
          </a:prstGeom>
        </p:spPr>
      </p:pic>
      <p:pic>
        <p:nvPicPr>
          <p:cNvPr id="4" name="Image 3" descr="Capture d’écran 2020-11-09 à 18.11.4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77" y="2054152"/>
            <a:ext cx="4228034" cy="30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La destruction créatrice dans la réalité </a:t>
            </a:r>
            <a:endParaRPr lang="fr-FR" sz="2800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286" y="1126086"/>
            <a:ext cx="8667453" cy="548640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Mesure par la dynamique des entreprises</a:t>
            </a:r>
            <a:endParaRPr lang="fr-FR" sz="2400" b="0" dirty="0">
              <a:effectLst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2187" y="5761373"/>
            <a:ext cx="82476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Corrélation positive entre croissance du PIB par habitant et taux de destruction créatrice.</a:t>
            </a:r>
            <a:br>
              <a:rPr lang="fr-FR" sz="1600" dirty="0"/>
            </a:br>
            <a:r>
              <a:rPr lang="fr-FR" sz="1600" i="1" dirty="0"/>
              <a:t>Source </a:t>
            </a:r>
            <a:r>
              <a:rPr lang="fr-FR" sz="1600" dirty="0"/>
              <a:t>: Eurostat. </a:t>
            </a:r>
          </a:p>
        </p:txBody>
      </p:sp>
      <p:pic>
        <p:nvPicPr>
          <p:cNvPr id="9" name="Image 8" descr="Capture d’écran 2020-11-09 à 17.53.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78" y="1689132"/>
            <a:ext cx="5813404" cy="4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9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Essentiel.thmx</Template>
  <TotalTime>16507</TotalTime>
  <Words>1391</Words>
  <Application>Microsoft Office PowerPoint</Application>
  <PresentationFormat>On-screen Show (4:3)</PresentationFormat>
  <Paragraphs>261</Paragraphs>
  <Slides>61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Arial Black</vt:lpstr>
      <vt:lpstr>Calibri</vt:lpstr>
      <vt:lpstr>Essential</vt:lpstr>
      <vt:lpstr>Penser l’après-covid: Le pouvoir de la destruction créatrice</vt:lpstr>
      <vt:lpstr>The power of creative destruction  philippe Aghion celine antonin simon bunel</vt:lpstr>
      <vt:lpstr>Le pouvoir de la destruction créatrice</vt:lpstr>
      <vt:lpstr>Introduction (3)</vt:lpstr>
      <vt:lpstr>“Schumpeterian growth” paradigm</vt:lpstr>
      <vt:lpstr>Introduction (5)</vt:lpstr>
      <vt:lpstr>La destruction créatrice dans la réalité </vt:lpstr>
      <vt:lpstr>creative destruction in reality </vt:lpstr>
      <vt:lpstr>La destruction créatrice dans la réalité </vt:lpstr>
      <vt:lpstr>La destruction créatrice ... </vt:lpstr>
      <vt:lpstr>Quelques grandes énigmes historiques</vt:lpstr>
      <vt:lpstr>Quelques grandes énigmes historiques</vt:lpstr>
      <vt:lpstr>Décollage industriel </vt:lpstr>
      <vt:lpstr>Quelques grandes énigmes historiques</vt:lpstr>
      <vt:lpstr>Révolutions technologiques et emploi</vt:lpstr>
      <vt:lpstr>Quelques grandes énigmes historiques</vt:lpstr>
      <vt:lpstr>PowerPoint Presentation</vt:lpstr>
      <vt:lpstr>PowerPoint Presentation</vt:lpstr>
      <vt:lpstr>Quelques grandes énigmes historiques</vt:lpstr>
      <vt:lpstr>Trappes intermédiaires </vt:lpstr>
      <vt:lpstr>Quelques grandes énigmes historiques</vt:lpstr>
      <vt:lpstr>Innovation et inégalités </vt:lpstr>
      <vt:lpstr>Innovation et inégalités </vt:lpstr>
      <vt:lpstr>PowerPoint Presentation</vt:lpstr>
      <vt:lpstr>PowerPoint Presentation</vt:lpstr>
      <vt:lpstr>Quelques idées reçues</vt:lpstr>
      <vt:lpstr>Quelques idées reçues</vt:lpstr>
      <vt:lpstr>Price Dynamics</vt:lpstr>
      <vt:lpstr>sales</vt:lpstr>
      <vt:lpstr>Quelques idées reçues</vt:lpstr>
      <vt:lpstr>Quelques idées reçues</vt:lpstr>
      <vt:lpstr>Quelques idées reçues</vt:lpstr>
      <vt:lpstr>Quelques idées reçues</vt:lpstr>
      <vt:lpstr>Quelques idées reçues</vt:lpstr>
      <vt:lpstr>PowerPoint Presentation</vt:lpstr>
      <vt:lpstr>Quelques idées reçues</vt:lpstr>
      <vt:lpstr>Quelques idées reçues</vt:lpstr>
      <vt:lpstr>Repenser le capitalisme : le Covid comme révélateur </vt:lpstr>
      <vt:lpstr>Repenser le capitalisme : le Covid comme révélateur </vt:lpstr>
      <vt:lpstr>Repenser le capitalisme : le Covid comme révélateur </vt:lpstr>
      <vt:lpstr>Repenser le capitalisme : le Covid comme révélateur </vt:lpstr>
      <vt:lpstr>Repenser le capitalisme : le Covid comme révélateur </vt:lpstr>
      <vt:lpstr>Repenser le capitalisme : le Covid comme révélateur </vt:lpstr>
      <vt:lpstr>Repenser le capitalisme : le Covid comme révélateur </vt:lpstr>
      <vt:lpstr>Rethink capitalism</vt:lpstr>
      <vt:lpstr>Flexsecurity </vt:lpstr>
      <vt:lpstr>PowerPoint Presentation</vt:lpstr>
      <vt:lpstr>Alexandra roulet on denmark</vt:lpstr>
      <vt:lpstr>PowerPoint Presentation</vt:lpstr>
      <vt:lpstr>PowerPoint Presentation</vt:lpstr>
      <vt:lpstr>Education</vt:lpstr>
      <vt:lpstr>PowerPoint Presentation</vt:lpstr>
      <vt:lpstr>PowerPoint Presentation</vt:lpstr>
      <vt:lpstr>competition</vt:lpstr>
      <vt:lpstr>PowerPoint Presentation</vt:lpstr>
      <vt:lpstr>PowerPoint Presentation</vt:lpstr>
      <vt:lpstr>Repenser le capitalisme</vt:lpstr>
      <vt:lpstr>Rethink capitalism</vt:lpstr>
      <vt:lpstr>Rethink capitalism</vt:lpstr>
      <vt:lpstr>Plan du livre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 Devient inventeur ?</dc:title>
  <dc:creator>Simon Bunel</dc:creator>
  <cp:lastModifiedBy>AGHION Philippe</cp:lastModifiedBy>
  <cp:revision>2011</cp:revision>
  <dcterms:created xsi:type="dcterms:W3CDTF">2016-09-21T18:50:44Z</dcterms:created>
  <dcterms:modified xsi:type="dcterms:W3CDTF">2021-11-26T08:31:42Z</dcterms:modified>
</cp:coreProperties>
</file>