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sldIdLst>
    <p:sldId id="281" r:id="rId5"/>
    <p:sldId id="285" r:id="rId6"/>
    <p:sldId id="284" r:id="rId7"/>
    <p:sldId id="283" r:id="rId8"/>
  </p:sldIdLst>
  <p:sldSz cx="9144000" cy="5715000" type="screen16x1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sans titre" id="{E9FA338A-0008-8C46-8206-98B719D946BE}">
          <p14:sldIdLst>
            <p14:sldId id="281"/>
            <p14:sldId id="285"/>
            <p14:sldId id="284"/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76D6FF"/>
    <a:srgbClr val="0096FF"/>
    <a:srgbClr val="07F30C"/>
    <a:srgbClr val="1B0713"/>
    <a:srgbClr val="000000"/>
    <a:srgbClr val="010621"/>
    <a:srgbClr val="00AEFC"/>
    <a:srgbClr val="FF00CC"/>
    <a:srgbClr val="286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99"/>
    <p:restoredTop sz="91680"/>
  </p:normalViewPr>
  <p:slideViewPr>
    <p:cSldViewPr snapToGrid="0" snapToObjects="1">
      <p:cViewPr varScale="1">
        <p:scale>
          <a:sx n="94" d="100"/>
          <a:sy n="94" d="100"/>
        </p:scale>
        <p:origin x="1042" y="7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D36BA-AEFA-AE43-BC81-DD22D73F83C6}" type="datetimeFigureOut">
              <a:rPr lang="fr-FR" smtClean="0"/>
              <a:t>26/08/2021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340B4-EAE6-1343-8148-45BB156C7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76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400" dirty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IBM dans le monde</a:t>
            </a:r>
          </a:p>
          <a:p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170 pays  </a:t>
            </a:r>
          </a:p>
          <a:p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110 ans d’existence – 107 ans en France </a:t>
            </a:r>
          </a:p>
          <a:p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370 000 Collaborateurs </a:t>
            </a:r>
          </a:p>
          <a:p>
            <a:pPr marL="0" indent="0">
              <a:buNone/>
            </a:pPr>
            <a:endParaRPr lang="fr-F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fr-FR" sz="1400" dirty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activités d’IBM </a:t>
            </a:r>
          </a:p>
          <a:p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90% des transactions bancaires passent par des technologies IBM </a:t>
            </a:r>
          </a:p>
          <a:p>
            <a:r>
              <a:rPr lang="fr-F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Hybrid</a:t>
            </a: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Cloud </a:t>
            </a:r>
          </a:p>
          <a:p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Intelligence artificielle </a:t>
            </a:r>
          </a:p>
          <a:p>
            <a:r>
              <a:rPr lang="fr-F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Blockchain</a:t>
            </a: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Ordinateur quantique </a:t>
            </a:r>
            <a:endParaRPr lang="fr-FR" sz="1400" dirty="0">
              <a:gradFill flip="none" rotWithShape="1">
                <a:gsLst>
                  <a:gs pos="0">
                    <a:schemeClr val="accent1">
                      <a:lumMod val="89000"/>
                    </a:schemeClr>
                  </a:gs>
                  <a:gs pos="23000">
                    <a:schemeClr val="accent1">
                      <a:lumMod val="89000"/>
                    </a:schemeClr>
                  </a:gs>
                  <a:gs pos="69000">
                    <a:schemeClr val="accent1">
                      <a:lumMod val="75000"/>
                    </a:schemeClr>
                  </a:gs>
                  <a:gs pos="97000">
                    <a:schemeClr val="accent1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400" dirty="0">
              <a:gradFill flip="none" rotWithShape="1">
                <a:gsLst>
                  <a:gs pos="0">
                    <a:schemeClr val="accent1">
                      <a:lumMod val="89000"/>
                    </a:schemeClr>
                  </a:gs>
                  <a:gs pos="23000">
                    <a:schemeClr val="accent1">
                      <a:lumMod val="89000"/>
                    </a:schemeClr>
                  </a:gs>
                  <a:gs pos="69000">
                    <a:schemeClr val="accent1">
                      <a:lumMod val="75000"/>
                    </a:schemeClr>
                  </a:gs>
                  <a:gs pos="97000">
                    <a:schemeClr val="accent1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fr-FR" sz="1400" dirty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L’innovation au cœur de la stratégie IBM </a:t>
            </a:r>
          </a:p>
          <a:p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 milliards d’euros d’investissements </a:t>
            </a:r>
          </a:p>
          <a:p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 brevets déposés par jour </a:t>
            </a:r>
          </a:p>
          <a:p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3 000 chercheurs pour une centaine de laboratoires</a:t>
            </a:r>
          </a:p>
          <a:p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IBM France </a:t>
            </a:r>
            <a:r>
              <a:rPr lang="fr-F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Lab</a:t>
            </a: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 </a:t>
            </a:r>
          </a:p>
          <a:p>
            <a:pPr lvl="1"/>
            <a:r>
              <a:rPr lang="fr-FR" sz="1066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340 personnes </a:t>
            </a:r>
          </a:p>
          <a:p>
            <a:pPr lvl="1"/>
            <a:r>
              <a:rPr lang="fr-FR" sz="1066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Implantées dans toute la France </a:t>
            </a:r>
          </a:p>
          <a:p>
            <a:pPr lvl="1"/>
            <a:r>
              <a:rPr lang="fr-FR" sz="1066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Sujets : IA, informatique responsable, </a:t>
            </a:r>
            <a:r>
              <a:rPr lang="fr-FR" sz="1066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etc</a:t>
            </a:r>
            <a:r>
              <a:rPr lang="fr-FR" sz="1066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fr-F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7340B4-EAE6-1343-8148-45BB156C786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0343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Années 50 : le premier disque dur &amp; la première machine à écrire </a:t>
            </a:r>
          </a:p>
          <a:p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Années 70 : le premier distributeur de billet, le code bar, la bande magnétique </a:t>
            </a:r>
          </a:p>
          <a:p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Années 1980 : le premier ordinateur personnel </a:t>
            </a:r>
          </a:p>
          <a:p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Années 2020 : le premier ordinateur quantique à l’extérieur d’un laboratoire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7340B4-EAE6-1343-8148-45BB156C786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5551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fr-F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</a:t>
            </a:r>
            <a:r>
              <a:rPr lang="fr-FR" sz="13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3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valeurs fondatrices </a:t>
            </a:r>
          </a:p>
          <a:p>
            <a:pPr marL="609585" lvl="1" indent="-228600">
              <a:buFont typeface="Arial"/>
              <a:buAutoNum type="arabicPeriod"/>
            </a:pPr>
            <a:r>
              <a:rPr lang="fr-FR" sz="1300" dirty="0">
                <a:gradFill>
                  <a:gsLst>
                    <a:gs pos="32000">
                      <a:srgbClr val="FF0000"/>
                    </a:gs>
                    <a:gs pos="0">
                      <a:srgbClr val="FFC000"/>
                    </a:gs>
                    <a:gs pos="100000">
                      <a:srgbClr val="0F62FE"/>
                    </a:gs>
                  </a:gsLst>
                  <a:lin ang="2700000" scaled="0"/>
                </a:gradFill>
                <a:latin typeface="Verdana" panose="020B0604030504040204" pitchFamily="34" charset="0"/>
                <a:ea typeface="Verdana" panose="020B0604030504040204" pitchFamily="34" charset="0"/>
                <a:sym typeface="Wingdings" pitchFamily="2" charset="2"/>
              </a:rPr>
              <a:t>Le succès de nos clients </a:t>
            </a:r>
          </a:p>
          <a:p>
            <a:pPr marL="609585" lvl="1" indent="-228600">
              <a:buAutoNum type="arabicPeriod"/>
            </a:pPr>
            <a:r>
              <a:rPr lang="fr-FR" sz="1300" dirty="0">
                <a:gradFill>
                  <a:gsLst>
                    <a:gs pos="32000">
                      <a:srgbClr val="FF0000"/>
                    </a:gs>
                    <a:gs pos="0">
                      <a:srgbClr val="FFC000"/>
                    </a:gs>
                    <a:gs pos="100000">
                      <a:srgbClr val="0F62FE"/>
                    </a:gs>
                  </a:gsLst>
                  <a:lin ang="2700000" scaled="0"/>
                </a:gradFill>
                <a:latin typeface="Verdana" panose="020B0604030504040204" pitchFamily="34" charset="0"/>
                <a:ea typeface="Verdana" panose="020B0604030504040204" pitchFamily="34" charset="0"/>
                <a:sym typeface="Wingdings" pitchFamily="2" charset="2"/>
              </a:rPr>
              <a:t>Innovation </a:t>
            </a:r>
            <a:r>
              <a:rPr lang="fr-FR" sz="1300" dirty="0" err="1">
                <a:gradFill>
                  <a:gsLst>
                    <a:gs pos="32000">
                      <a:srgbClr val="FF0000"/>
                    </a:gs>
                    <a:gs pos="0">
                      <a:srgbClr val="FFC000"/>
                    </a:gs>
                    <a:gs pos="100000">
                      <a:srgbClr val="0F62FE"/>
                    </a:gs>
                  </a:gsLst>
                  <a:lin ang="2700000" scaled="0"/>
                </a:gradFill>
                <a:latin typeface="Verdana" panose="020B0604030504040204" pitchFamily="34" charset="0"/>
                <a:ea typeface="Verdana" panose="020B0604030504040204" pitchFamily="34" charset="0"/>
                <a:sym typeface="Wingdings" pitchFamily="2" charset="2"/>
              </a:rPr>
              <a:t>that</a:t>
            </a:r>
            <a:r>
              <a:rPr lang="fr-FR" sz="1300" dirty="0">
                <a:gradFill>
                  <a:gsLst>
                    <a:gs pos="32000">
                      <a:srgbClr val="FF0000"/>
                    </a:gs>
                    <a:gs pos="0">
                      <a:srgbClr val="FFC000"/>
                    </a:gs>
                    <a:gs pos="100000">
                      <a:srgbClr val="0F62FE"/>
                    </a:gs>
                  </a:gsLst>
                  <a:lin ang="2700000" scaled="0"/>
                </a:gradFill>
                <a:latin typeface="Verdana" panose="020B0604030504040204" pitchFamily="34" charset="0"/>
                <a:ea typeface="Verdana" panose="020B0604030504040204" pitchFamily="34" charset="0"/>
                <a:sym typeface="Wingdings" pitchFamily="2" charset="2"/>
              </a:rPr>
              <a:t> </a:t>
            </a:r>
            <a:r>
              <a:rPr lang="fr-FR" sz="1300" dirty="0" err="1">
                <a:gradFill>
                  <a:gsLst>
                    <a:gs pos="32000">
                      <a:srgbClr val="FF0000"/>
                    </a:gs>
                    <a:gs pos="0">
                      <a:srgbClr val="FFC000"/>
                    </a:gs>
                    <a:gs pos="100000">
                      <a:srgbClr val="0F62FE"/>
                    </a:gs>
                  </a:gsLst>
                  <a:lin ang="2700000" scaled="0"/>
                </a:gradFill>
                <a:latin typeface="Verdana" panose="020B0604030504040204" pitchFamily="34" charset="0"/>
                <a:ea typeface="Verdana" panose="020B0604030504040204" pitchFamily="34" charset="0"/>
                <a:sym typeface="Wingdings" pitchFamily="2" charset="2"/>
              </a:rPr>
              <a:t>matters</a:t>
            </a:r>
            <a:r>
              <a:rPr lang="fr-FR" sz="1300" dirty="0">
                <a:gradFill>
                  <a:gsLst>
                    <a:gs pos="32000">
                      <a:srgbClr val="FF0000"/>
                    </a:gs>
                    <a:gs pos="0">
                      <a:srgbClr val="FFC000"/>
                    </a:gs>
                    <a:gs pos="100000">
                      <a:srgbClr val="0F62FE"/>
                    </a:gs>
                  </a:gsLst>
                  <a:lin ang="2700000" scaled="0"/>
                </a:gradFill>
                <a:latin typeface="Verdana" panose="020B0604030504040204" pitchFamily="34" charset="0"/>
                <a:ea typeface="Verdana" panose="020B0604030504040204" pitchFamily="34" charset="0"/>
                <a:sym typeface="Wingdings" pitchFamily="2" charset="2"/>
              </a:rPr>
              <a:t> </a:t>
            </a:r>
          </a:p>
          <a:p>
            <a:pPr marL="609585" lvl="1" indent="-228600">
              <a:buAutoNum type="arabicPeriod"/>
            </a:pPr>
            <a:r>
              <a:rPr lang="fr-FR" sz="1300" dirty="0">
                <a:gradFill>
                  <a:gsLst>
                    <a:gs pos="32000">
                      <a:srgbClr val="FF0000"/>
                    </a:gs>
                    <a:gs pos="0">
                      <a:srgbClr val="FFC000"/>
                    </a:gs>
                    <a:gs pos="100000">
                      <a:srgbClr val="0F62FE"/>
                    </a:gs>
                  </a:gsLst>
                  <a:lin ang="2700000" scaled="0"/>
                </a:gradFill>
                <a:latin typeface="Verdana" panose="020B0604030504040204" pitchFamily="34" charset="0"/>
                <a:ea typeface="Verdana" panose="020B0604030504040204" pitchFamily="34" charset="0"/>
                <a:sym typeface="Wingdings" pitchFamily="2" charset="2"/>
              </a:rPr>
              <a:t>La confiance dans toutes les relations : les personnes, les expertises, la technologie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7340B4-EAE6-1343-8148-45BB156C786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8033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fr-FR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Accompagner nos clients dans l’accélération de leur transformation digitale </a:t>
            </a:r>
          </a:p>
          <a:p>
            <a:pPr marL="0" indent="0">
              <a:buNone/>
            </a:pPr>
            <a:endParaRPr lang="fr-FR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fr-FR" sz="1166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Permettre à nos clients de créer de la valeur ajoutée pour leurs clients, par nos technologies &amp; par </a:t>
            </a:r>
            <a:r>
              <a:rPr lang="fr-FR" sz="1166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l’éthique </a:t>
            </a:r>
          </a:p>
          <a:p>
            <a:pPr marL="380985" lvl="1" indent="0">
              <a:buNone/>
            </a:pPr>
            <a:endParaRPr lang="fr-FR" sz="1166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 lvl="1">
              <a:buFont typeface="Wingdings" pitchFamily="2" charset="2"/>
              <a:buChar char="ü"/>
            </a:pPr>
            <a:r>
              <a:rPr lang="fr-FR" sz="1166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Être au plus près de leurs besoins grâce à </a:t>
            </a:r>
            <a:r>
              <a:rPr lang="fr-FR" sz="1166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nos garages </a:t>
            </a:r>
            <a:r>
              <a:rPr lang="fr-FR" sz="1166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 </a:t>
            </a:r>
            <a:r>
              <a:rPr lang="fr-FR" sz="1166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 mode agile </a:t>
            </a:r>
          </a:p>
          <a:p>
            <a:pPr marL="380985" lvl="1" indent="0">
              <a:buNone/>
            </a:pPr>
            <a:endParaRPr lang="fr-FR" sz="1166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fr-FR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Développer les</a:t>
            </a:r>
            <a:r>
              <a:rPr lang="fr-FR" sz="15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talents </a:t>
            </a:r>
            <a:r>
              <a:rPr lang="fr-FR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 permettre </a:t>
            </a:r>
            <a:r>
              <a:rPr lang="fr-FR" sz="15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l’inclusion</a:t>
            </a:r>
          </a:p>
          <a:p>
            <a:pPr>
              <a:buFont typeface="Wingdings" pitchFamily="2" charset="2"/>
              <a:buChar char="ü"/>
            </a:pPr>
            <a:endParaRPr lang="fr-FR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fr-FR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Être ouvert et collaborer dans une logique </a:t>
            </a:r>
            <a:r>
              <a:rPr lang="fr-FR" sz="15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d’écosystème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7340B4-EAE6-1343-8148-45BB156C786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1045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689D-CB62-D74C-98DD-9A604C9616B1}" type="datetimeFigureOut">
              <a:rPr lang="fr-FR" smtClean="0"/>
              <a:t>26/08/2021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B4E7-F2E9-E144-955B-3B13CF5625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8881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689D-CB62-D74C-98DD-9A604C9616B1}" type="datetimeFigureOut">
              <a:rPr lang="fr-FR" smtClean="0"/>
              <a:t>26/08/2021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B4E7-F2E9-E144-955B-3B13CF5625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8534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689D-CB62-D74C-98DD-9A604C9616B1}" type="datetimeFigureOut">
              <a:rPr lang="fr-FR" smtClean="0"/>
              <a:t>26/08/2021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B4E7-F2E9-E144-955B-3B13CF5625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5820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689D-CB62-D74C-98DD-9A604C9616B1}" type="datetimeFigureOut">
              <a:rPr lang="fr-FR" smtClean="0"/>
              <a:t>26/08/2021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B4E7-F2E9-E144-955B-3B13CF5625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55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689D-CB62-D74C-98DD-9A604C9616B1}" type="datetimeFigureOut">
              <a:rPr lang="fr-FR" smtClean="0"/>
              <a:t>26/08/2021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B4E7-F2E9-E144-955B-3B13CF5625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746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689D-CB62-D74C-98DD-9A604C9616B1}" type="datetimeFigureOut">
              <a:rPr lang="fr-FR" smtClean="0"/>
              <a:t>26/08/2021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B4E7-F2E9-E144-955B-3B13CF5625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4565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689D-CB62-D74C-98DD-9A604C9616B1}" type="datetimeFigureOut">
              <a:rPr lang="fr-FR" smtClean="0"/>
              <a:t>26/08/2021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B4E7-F2E9-E144-955B-3B13CF5625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1568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689D-CB62-D74C-98DD-9A604C9616B1}" type="datetimeFigureOut">
              <a:rPr lang="fr-FR" smtClean="0"/>
              <a:t>26/08/2021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B4E7-F2E9-E144-955B-3B13CF5625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603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689D-CB62-D74C-98DD-9A604C9616B1}" type="datetimeFigureOut">
              <a:rPr lang="fr-FR" smtClean="0"/>
              <a:t>26/08/2021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B4E7-F2E9-E144-955B-3B13CF5625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8898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689D-CB62-D74C-98DD-9A604C9616B1}" type="datetimeFigureOut">
              <a:rPr lang="fr-FR" smtClean="0"/>
              <a:t>26/08/2021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B4E7-F2E9-E144-955B-3B13CF5625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2104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689D-CB62-D74C-98DD-9A604C9616B1}" type="datetimeFigureOut">
              <a:rPr lang="fr-FR" smtClean="0"/>
              <a:t>26/08/2021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B4E7-F2E9-E144-955B-3B13CF5625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819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E689D-CB62-D74C-98DD-9A604C9616B1}" type="datetimeFigureOut">
              <a:rPr lang="fr-FR" smtClean="0"/>
              <a:t>26/08/2021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6B4E7-F2E9-E144-955B-3B13CF5625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5191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80985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3809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380985" rtl="0" eaLnBrk="1" latinLnBrk="0" hangingPunct="1">
        <a:spcBef>
          <a:spcPct val="20000"/>
        </a:spcBef>
        <a:buFont typeface="Arial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3809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380985" rtl="0" eaLnBrk="1" latinLnBrk="0" hangingPunct="1">
        <a:spcBef>
          <a:spcPct val="20000"/>
        </a:spcBef>
        <a:buFont typeface="Arial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380985" rtl="0" eaLnBrk="1" latinLnBrk="0" hangingPunct="1">
        <a:spcBef>
          <a:spcPct val="20000"/>
        </a:spcBef>
        <a:buFont typeface="Arial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gif"/><Relationship Id="rId20" Type="http://schemas.openxmlformats.org/officeDocument/2006/relationships/image" Target="../media/image19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1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1.pn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0BA0840-89FD-4D81-A23D-81A72B2BA59D}"/>
              </a:ext>
            </a:extLst>
          </p:cNvPr>
          <p:cNvSpPr/>
          <p:nvPr/>
        </p:nvSpPr>
        <p:spPr>
          <a:xfrm>
            <a:off x="0" y="12846"/>
            <a:ext cx="1849585" cy="5689305"/>
          </a:xfrm>
          <a:prstGeom prst="rect">
            <a:avLst/>
          </a:prstGeom>
          <a:gradFill flip="none" rotWithShape="1">
            <a:gsLst>
              <a:gs pos="0">
                <a:srgbClr val="922C83"/>
              </a:gs>
              <a:gs pos="100000">
                <a:srgbClr val="EA1581"/>
              </a:gs>
              <a:gs pos="100000">
                <a:srgbClr val="EA158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#EEE2021</a:t>
            </a:r>
          </a:p>
          <a:p>
            <a:pPr algn="ctr"/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12331608-0C63-4226-8023-725296CCED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545" y="190206"/>
            <a:ext cx="1479376" cy="458637"/>
          </a:xfrm>
          <a:prstGeom prst="rect">
            <a:avLst/>
          </a:prstGeom>
        </p:spPr>
      </p:pic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3D4160C1-6BCE-4BEA-8B6B-2D93EA1A9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4466" y="12847"/>
            <a:ext cx="7299534" cy="5689304"/>
          </a:xfrm>
          <a:noFill/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b="1" dirty="0">
                <a:gradFill>
                  <a:gsLst>
                    <a:gs pos="0">
                      <a:srgbClr val="FFC000"/>
                    </a:gs>
                    <a:gs pos="100000">
                      <a:srgbClr val="0F62FE"/>
                    </a:gs>
                  </a:gsLst>
                  <a:lin ang="2700000" scaled="0"/>
                </a:gra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défis relevés par IBM face aux vagues technologiques</a:t>
            </a:r>
          </a:p>
          <a:p>
            <a:pPr marL="0" indent="0">
              <a:buNone/>
            </a:pPr>
            <a:endParaRPr lang="fr-FR" sz="1400" dirty="0">
              <a:gradFill flip="none" rotWithShape="1">
                <a:gsLst>
                  <a:gs pos="0">
                    <a:schemeClr val="accent1">
                      <a:lumMod val="89000"/>
                    </a:schemeClr>
                  </a:gs>
                  <a:gs pos="23000">
                    <a:schemeClr val="accent1">
                      <a:lumMod val="89000"/>
                    </a:schemeClr>
                  </a:gs>
                  <a:gs pos="69000">
                    <a:schemeClr val="accent1">
                      <a:lumMod val="75000"/>
                    </a:schemeClr>
                  </a:gs>
                  <a:gs pos="97000">
                    <a:schemeClr val="accent1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fr-FR" sz="1800" kern="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indent="0">
              <a:buNone/>
            </a:pPr>
            <a:endParaRPr lang="fr-FR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fr-FR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fr-FR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fr-FR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fr-FR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 marL="0" indent="0">
              <a:buNone/>
            </a:pPr>
            <a:endParaRPr lang="fr-FR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 marL="0" indent="0">
              <a:buNone/>
            </a:pPr>
            <a:endParaRPr lang="fr-FR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 marL="0" indent="0">
              <a:buNone/>
            </a:pPr>
            <a:endParaRPr lang="fr-FR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 marL="0" indent="0">
              <a:buNone/>
            </a:pPr>
            <a:endParaRPr lang="fr-FR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fr-FR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fr-FR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fr-F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fr-F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3CDF496-B1B5-6F45-A711-8353350F986B}"/>
              </a:ext>
            </a:extLst>
          </p:cNvPr>
          <p:cNvSpPr txBox="1"/>
          <p:nvPr/>
        </p:nvSpPr>
        <p:spPr>
          <a:xfrm>
            <a:off x="2126990" y="4299046"/>
            <a:ext cx="1282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432FF"/>
                </a:solidFill>
              </a:rPr>
              <a:t>110 ans </a:t>
            </a:r>
            <a:r>
              <a:rPr lang="fr-FR" b="1" dirty="0">
                <a:solidFill>
                  <a:srgbClr val="0432FF"/>
                </a:solidFill>
              </a:rPr>
              <a:t>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8B1B5B3-F4A6-E84D-AA17-448EB9D103AE}"/>
              </a:ext>
            </a:extLst>
          </p:cNvPr>
          <p:cNvSpPr txBox="1"/>
          <p:nvPr/>
        </p:nvSpPr>
        <p:spPr>
          <a:xfrm>
            <a:off x="3592258" y="4312945"/>
            <a:ext cx="3224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0AEFC"/>
                </a:solidFill>
              </a:rPr>
              <a:t>Technologie &amp; Services </a:t>
            </a:r>
            <a:r>
              <a:rPr lang="fr-FR" dirty="0">
                <a:solidFill>
                  <a:srgbClr val="00AEFC"/>
                </a:solidFill>
              </a:rPr>
              <a:t>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53ACA57-3191-8F46-B508-F2545D07E8CE}"/>
              </a:ext>
            </a:extLst>
          </p:cNvPr>
          <p:cNvSpPr txBox="1"/>
          <p:nvPr/>
        </p:nvSpPr>
        <p:spPr>
          <a:xfrm>
            <a:off x="6998891" y="4299045"/>
            <a:ext cx="1617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CC"/>
                </a:solidFill>
              </a:rPr>
              <a:t>Innovation</a:t>
            </a:r>
            <a:r>
              <a:rPr lang="fr-FR" dirty="0">
                <a:solidFill>
                  <a:srgbClr val="7030A0"/>
                </a:solidFill>
              </a:rPr>
              <a:t> 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50BFE092-EED6-B240-8C70-75531AC25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3493" y="471949"/>
            <a:ext cx="6893277" cy="4135966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04B26B66-8559-4026-A8FB-861180CE6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7385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0BA0840-89FD-4D81-A23D-81A72B2BA59D}"/>
              </a:ext>
            </a:extLst>
          </p:cNvPr>
          <p:cNvSpPr/>
          <p:nvPr/>
        </p:nvSpPr>
        <p:spPr>
          <a:xfrm>
            <a:off x="0" y="0"/>
            <a:ext cx="1849585" cy="5715000"/>
          </a:xfrm>
          <a:prstGeom prst="rect">
            <a:avLst/>
          </a:prstGeom>
          <a:gradFill flip="none" rotWithShape="1">
            <a:gsLst>
              <a:gs pos="0">
                <a:srgbClr val="922C83"/>
              </a:gs>
              <a:gs pos="100000">
                <a:srgbClr val="EA1581"/>
              </a:gs>
              <a:gs pos="100000">
                <a:srgbClr val="EA158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#EEE2021</a:t>
            </a:r>
          </a:p>
          <a:p>
            <a:pPr algn="ctr"/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12331608-0C63-4226-8023-725296CCE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45" y="190206"/>
            <a:ext cx="1479376" cy="458637"/>
          </a:xfrm>
          <a:prstGeom prst="rect">
            <a:avLst/>
          </a:prstGeom>
        </p:spPr>
      </p:pic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3D4160C1-6BCE-4BEA-8B6B-2D93EA1A9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4466" y="2336"/>
            <a:ext cx="7299534" cy="5712663"/>
          </a:xfrm>
          <a:blipFill>
            <a:blip r:embed="rId4"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b="1" dirty="0">
                <a:gradFill>
                  <a:gsLst>
                    <a:gs pos="0">
                      <a:srgbClr val="FFC000"/>
                    </a:gs>
                    <a:gs pos="100000">
                      <a:srgbClr val="0F62FE"/>
                    </a:gs>
                  </a:gsLst>
                  <a:lin ang="2700000" scaled="0"/>
                </a:gra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Virages technologiques et destruction créatrice </a:t>
            </a:r>
          </a:p>
          <a:p>
            <a:pPr marL="0" indent="0" algn="ctr">
              <a:buNone/>
            </a:pPr>
            <a:endParaRPr lang="fr-FR" sz="2400" b="1" dirty="0">
              <a:gradFill>
                <a:gsLst>
                  <a:gs pos="0">
                    <a:srgbClr val="FFC000"/>
                  </a:gs>
                  <a:gs pos="100000">
                    <a:srgbClr val="0F62FE"/>
                  </a:gs>
                </a:gsLst>
                <a:lin ang="2700000" scaled="0"/>
              </a:gra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endParaRPr lang="fr-FR" sz="2400" b="1" dirty="0">
              <a:gradFill>
                <a:gsLst>
                  <a:gs pos="0">
                    <a:srgbClr val="FFC000"/>
                  </a:gs>
                  <a:gs pos="100000">
                    <a:srgbClr val="0F62FE"/>
                  </a:gs>
                </a:gsLst>
                <a:lin ang="2700000" scaled="0"/>
              </a:gra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endParaRPr lang="fr-FR" sz="2400" b="1" dirty="0">
              <a:gradFill>
                <a:gsLst>
                  <a:gs pos="0">
                    <a:srgbClr val="FFC000"/>
                  </a:gs>
                  <a:gs pos="100000">
                    <a:srgbClr val="0F62FE"/>
                  </a:gs>
                </a:gsLst>
                <a:lin ang="2700000" scaled="0"/>
              </a:gra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fr-FR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 marL="0" indent="0">
              <a:buNone/>
            </a:pPr>
            <a:endParaRPr lang="fr-FR" sz="1400" dirty="0">
              <a:gradFill flip="none" rotWithShape="1">
                <a:gsLst>
                  <a:gs pos="0">
                    <a:schemeClr val="accent1">
                      <a:lumMod val="89000"/>
                    </a:schemeClr>
                  </a:gs>
                  <a:gs pos="23000">
                    <a:schemeClr val="accent1">
                      <a:lumMod val="89000"/>
                    </a:schemeClr>
                  </a:gs>
                  <a:gs pos="69000">
                    <a:schemeClr val="accent1">
                      <a:lumMod val="75000"/>
                    </a:schemeClr>
                  </a:gs>
                  <a:gs pos="97000">
                    <a:schemeClr val="accent1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fr-FR" sz="1066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80985" lvl="1" indent="0">
              <a:buNone/>
            </a:pPr>
            <a:endParaRPr lang="fr-FR" sz="1066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fr-FR" sz="1400" dirty="0">
              <a:gradFill flip="none" rotWithShape="1">
                <a:gsLst>
                  <a:gs pos="0">
                    <a:schemeClr val="accent1">
                      <a:lumMod val="89000"/>
                    </a:schemeClr>
                  </a:gs>
                  <a:gs pos="23000">
                    <a:schemeClr val="accent1">
                      <a:lumMod val="89000"/>
                    </a:schemeClr>
                  </a:gs>
                  <a:gs pos="69000">
                    <a:schemeClr val="accent1">
                      <a:lumMod val="75000"/>
                    </a:schemeClr>
                  </a:gs>
                  <a:gs pos="97000">
                    <a:schemeClr val="accent1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fr-FR" sz="1066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fr-F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3B43842-AFAF-A04B-9F46-8AC1A0EC75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5323" y="4005814"/>
            <a:ext cx="1511170" cy="750460"/>
          </a:xfrm>
          <a:prstGeom prst="rect">
            <a:avLst/>
          </a:prstGeom>
        </p:spPr>
      </p:pic>
      <p:pic>
        <p:nvPicPr>
          <p:cNvPr id="11" name="Image 10" descr="Une image contenant texte, ordinateur, équipement électronique&#10;&#10;Description générée automatiquement">
            <a:extLst>
              <a:ext uri="{FF2B5EF4-FFF2-40B4-BE49-F238E27FC236}">
                <a16:creationId xmlns:a16="http://schemas.microsoft.com/office/drawing/2014/main" id="{465F2C5A-126B-C348-9610-A813B0B2F3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8798" y="4138344"/>
            <a:ext cx="1927641" cy="1436158"/>
          </a:xfrm>
          <a:prstGeom prst="rect">
            <a:avLst/>
          </a:prstGeom>
        </p:spPr>
      </p:pic>
      <p:pic>
        <p:nvPicPr>
          <p:cNvPr id="15" name="Image 14" descr="Une image contenant texte, intérieur, cage&#10;&#10;Description générée automatiquement">
            <a:extLst>
              <a:ext uri="{FF2B5EF4-FFF2-40B4-BE49-F238E27FC236}">
                <a16:creationId xmlns:a16="http://schemas.microsoft.com/office/drawing/2014/main" id="{43B7DE5F-DA51-AA47-A34E-5EC4A4B97A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6183" y="3136779"/>
            <a:ext cx="1649952" cy="252021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3C79D7F-5D03-DF4A-A349-BEF02D86B8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8179" y="4820628"/>
            <a:ext cx="1420116" cy="836364"/>
          </a:xfrm>
          <a:prstGeom prst="rect">
            <a:avLst/>
          </a:prstGeom>
        </p:spPr>
      </p:pic>
      <p:grpSp>
        <p:nvGrpSpPr>
          <p:cNvPr id="10" name="Group 30">
            <a:extLst>
              <a:ext uri="{FF2B5EF4-FFF2-40B4-BE49-F238E27FC236}">
                <a16:creationId xmlns:a16="http://schemas.microsoft.com/office/drawing/2014/main" id="{2C54D21B-895F-FB4A-923B-519C9FE8654D}"/>
              </a:ext>
            </a:extLst>
          </p:cNvPr>
          <p:cNvGrpSpPr/>
          <p:nvPr/>
        </p:nvGrpSpPr>
        <p:grpSpPr>
          <a:xfrm>
            <a:off x="1960058" y="2968951"/>
            <a:ext cx="1511170" cy="850033"/>
            <a:chOff x="2471598" y="1988672"/>
            <a:chExt cx="2014893" cy="1133377"/>
          </a:xfrm>
        </p:grpSpPr>
        <p:pic>
          <p:nvPicPr>
            <p:cNvPr id="13" name="Picture 34" descr="Looking back at Watson's 2011 &quot;Jeopardy!&quot; win - Axios">
              <a:extLst>
                <a:ext uri="{FF2B5EF4-FFF2-40B4-BE49-F238E27FC236}">
                  <a16:creationId xmlns:a16="http://schemas.microsoft.com/office/drawing/2014/main" id="{EC0E9DE8-1BAD-E64A-A911-A8317A8702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1598" y="1988672"/>
              <a:ext cx="2014893" cy="11333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51">
              <a:extLst>
                <a:ext uri="{FF2B5EF4-FFF2-40B4-BE49-F238E27FC236}">
                  <a16:creationId xmlns:a16="http://schemas.microsoft.com/office/drawing/2014/main" id="{FF1CD484-6514-5B42-9EDC-A2B561F1C25C}"/>
                </a:ext>
              </a:extLst>
            </p:cNvPr>
            <p:cNvSpPr txBox="1"/>
            <p:nvPr/>
          </p:nvSpPr>
          <p:spPr>
            <a:xfrm>
              <a:off x="2517221" y="2305132"/>
              <a:ext cx="1778693" cy="73866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defTabSz="514350">
                <a:defRPr/>
              </a:pPr>
              <a:r>
                <a:rPr lang="en-US" sz="1500" b="1" kern="0" dirty="0">
                  <a:solidFill>
                    <a:srgbClr val="FFFFFF"/>
                  </a:solidFill>
                  <a:latin typeface="IBM Plex Sans"/>
                </a:rPr>
                <a:t>IBM Watson </a:t>
              </a:r>
            </a:p>
            <a:p>
              <a:pPr defTabSz="514350">
                <a:defRPr/>
              </a:pPr>
              <a:r>
                <a:rPr lang="en-US" sz="1500" b="1" kern="0" dirty="0">
                  <a:solidFill>
                    <a:srgbClr val="FFFFFF"/>
                  </a:solidFill>
                  <a:latin typeface="IBM Plex Sans"/>
                </a:rPr>
                <a:t>10 ans</a:t>
              </a:r>
            </a:p>
          </p:txBody>
        </p:sp>
      </p:grpSp>
      <p:pic>
        <p:nvPicPr>
          <p:cNvPr id="20" name="Picture 6" descr="Certificação em IBM Cloud – Tudo o que você precisa saber para sua primeira  certificação. – Thiago Viola – Cloud Computing Blog">
            <a:extLst>
              <a:ext uri="{FF2B5EF4-FFF2-40B4-BE49-F238E27FC236}">
                <a16:creationId xmlns:a16="http://schemas.microsoft.com/office/drawing/2014/main" id="{E6BB2ED8-E2B9-E647-BA24-A2731237F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5379" y="4467850"/>
            <a:ext cx="1581982" cy="110665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8" descr="Cybersécurité&#10;&#10;">
            <a:extLst>
              <a:ext uri="{FF2B5EF4-FFF2-40B4-BE49-F238E27FC236}">
                <a16:creationId xmlns:a16="http://schemas.microsoft.com/office/drawing/2014/main" id="{193ACA58-E9F7-8C4B-9853-DF230BF7A6D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7297" y="918370"/>
            <a:ext cx="1600696" cy="106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56">
            <a:extLst>
              <a:ext uri="{FF2B5EF4-FFF2-40B4-BE49-F238E27FC236}">
                <a16:creationId xmlns:a16="http://schemas.microsoft.com/office/drawing/2014/main" id="{30DA5C36-54AB-9248-AF49-CEAFA82D98A8}"/>
              </a:ext>
            </a:extLst>
          </p:cNvPr>
          <p:cNvSpPr txBox="1"/>
          <p:nvPr/>
        </p:nvSpPr>
        <p:spPr>
          <a:xfrm>
            <a:off x="7299534" y="841785"/>
            <a:ext cx="127637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FR" sz="1500" b="1">
                <a:solidFill>
                  <a:prstClr val="white"/>
                </a:solidFill>
                <a:latin typeface="Calibri" panose="020F0502020204030204"/>
              </a:rPr>
              <a:t>Cybersécurit</a:t>
            </a:r>
            <a:r>
              <a:rPr lang="fr-FR" sz="1500" b="1" dirty="0" err="1">
                <a:solidFill>
                  <a:prstClr val="white"/>
                </a:solidFill>
                <a:latin typeface="Calibri" panose="020F0502020204030204"/>
              </a:rPr>
              <a:t>é</a:t>
            </a:r>
            <a:endParaRPr lang="en-FR" sz="1500" b="1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0" name="Group 27">
            <a:extLst>
              <a:ext uri="{FF2B5EF4-FFF2-40B4-BE49-F238E27FC236}">
                <a16:creationId xmlns:a16="http://schemas.microsoft.com/office/drawing/2014/main" id="{8DF6758C-4B6F-1B4F-8B51-85133A9FE9B2}"/>
              </a:ext>
            </a:extLst>
          </p:cNvPr>
          <p:cNvGrpSpPr/>
          <p:nvPr/>
        </p:nvGrpSpPr>
        <p:grpSpPr>
          <a:xfrm>
            <a:off x="1876070" y="667794"/>
            <a:ext cx="1855686" cy="2118554"/>
            <a:chOff x="64214" y="552847"/>
            <a:chExt cx="2474248" cy="2824738"/>
          </a:xfrm>
        </p:grpSpPr>
        <p:grpSp>
          <p:nvGrpSpPr>
            <p:cNvPr id="31" name="Group 24">
              <a:extLst>
                <a:ext uri="{FF2B5EF4-FFF2-40B4-BE49-F238E27FC236}">
                  <a16:creationId xmlns:a16="http://schemas.microsoft.com/office/drawing/2014/main" id="{6ED3AEB5-F288-F34F-B54A-F53C08C8E44E}"/>
                </a:ext>
              </a:extLst>
            </p:cNvPr>
            <p:cNvGrpSpPr/>
            <p:nvPr/>
          </p:nvGrpSpPr>
          <p:grpSpPr>
            <a:xfrm>
              <a:off x="64214" y="552847"/>
              <a:ext cx="2474248" cy="1340418"/>
              <a:chOff x="1982538" y="549167"/>
              <a:chExt cx="2474248" cy="1340418"/>
            </a:xfrm>
          </p:grpSpPr>
          <p:pic>
            <p:nvPicPr>
              <p:cNvPr id="38" name="Picture 15" descr="A person standing in front of a crowd&#10;&#10;Description automatically generated">
                <a:extLst>
                  <a:ext uri="{FF2B5EF4-FFF2-40B4-BE49-F238E27FC236}">
                    <a16:creationId xmlns:a16="http://schemas.microsoft.com/office/drawing/2014/main" id="{5CEC4CD1-EE27-BD4C-901B-B35B590E8FE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076262" y="549167"/>
                <a:ext cx="2380524" cy="1291737"/>
              </a:xfrm>
              <a:prstGeom prst="rect">
                <a:avLst/>
              </a:prstGeom>
              <a:ln w="12700">
                <a:solidFill>
                  <a:schemeClr val="accent1"/>
                </a:solidFill>
              </a:ln>
            </p:spPr>
          </p:pic>
          <p:sp>
            <p:nvSpPr>
              <p:cNvPr id="39" name="TextBox 17">
                <a:extLst>
                  <a:ext uri="{FF2B5EF4-FFF2-40B4-BE49-F238E27FC236}">
                    <a16:creationId xmlns:a16="http://schemas.microsoft.com/office/drawing/2014/main" id="{29B73B08-B0EA-1546-8A08-7686CDB66A8C}"/>
                  </a:ext>
                </a:extLst>
              </p:cNvPr>
              <p:cNvSpPr txBox="1"/>
              <p:nvPr/>
            </p:nvSpPr>
            <p:spPr>
              <a:xfrm>
                <a:off x="1982538" y="1520253"/>
                <a:ext cx="1650452" cy="369332"/>
              </a:xfrm>
              <a:prstGeom prst="rect">
                <a:avLst/>
              </a:prstGeom>
              <a:noFill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 defTabSz="514350">
                  <a:defRPr/>
                </a:pPr>
                <a:r>
                  <a:rPr lang="en-US" sz="1200" b="1" kern="0" dirty="0">
                    <a:solidFill>
                      <a:srgbClr val="FFFFFF"/>
                    </a:solidFill>
                    <a:latin typeface="IBM Plex Sans"/>
                  </a:rPr>
                  <a:t>Académie IBM</a:t>
                </a:r>
              </a:p>
            </p:txBody>
          </p:sp>
        </p:grpSp>
        <p:grpSp>
          <p:nvGrpSpPr>
            <p:cNvPr id="32" name="Group 26">
              <a:extLst>
                <a:ext uri="{FF2B5EF4-FFF2-40B4-BE49-F238E27FC236}">
                  <a16:creationId xmlns:a16="http://schemas.microsoft.com/office/drawing/2014/main" id="{FF512418-DFDA-C242-9ABA-8E1C0987F7BD}"/>
                </a:ext>
              </a:extLst>
            </p:cNvPr>
            <p:cNvGrpSpPr/>
            <p:nvPr/>
          </p:nvGrpSpPr>
          <p:grpSpPr>
            <a:xfrm>
              <a:off x="156021" y="2144834"/>
              <a:ext cx="2380524" cy="1232751"/>
              <a:chOff x="584392" y="2363800"/>
              <a:chExt cx="2380524" cy="1232751"/>
            </a:xfrm>
          </p:grpSpPr>
          <p:pic>
            <p:nvPicPr>
              <p:cNvPr id="36" name="Picture 26" descr="A La Garenne-Colombes, des lycéens conquis par leurs «mentors  professionnels» - Le Parisien">
                <a:extLst>
                  <a:ext uri="{FF2B5EF4-FFF2-40B4-BE49-F238E27FC236}">
                    <a16:creationId xmlns:a16="http://schemas.microsoft.com/office/drawing/2014/main" id="{7A120AA6-9E4F-154A-8D62-B0EFEC102A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84392" y="2363800"/>
                <a:ext cx="2380524" cy="1194082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7" name="TextBox 39">
                <a:extLst>
                  <a:ext uri="{FF2B5EF4-FFF2-40B4-BE49-F238E27FC236}">
                    <a16:creationId xmlns:a16="http://schemas.microsoft.com/office/drawing/2014/main" id="{B3AB588D-2368-D547-99E7-8749ACFF1785}"/>
                  </a:ext>
                </a:extLst>
              </p:cNvPr>
              <p:cNvSpPr txBox="1"/>
              <p:nvPr/>
            </p:nvSpPr>
            <p:spPr>
              <a:xfrm>
                <a:off x="584392" y="3186182"/>
                <a:ext cx="951287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/>
                <a:r>
                  <a:rPr lang="en-FR" sz="1400" b="1">
                    <a:solidFill>
                      <a:prstClr val="white"/>
                    </a:solidFill>
                    <a:latin typeface="Calibri" panose="020F0502020204030204"/>
                  </a:rPr>
                  <a:t>P-TECH</a:t>
                </a:r>
              </a:p>
            </p:txBody>
          </p:sp>
        </p:grpSp>
      </p:grpSp>
      <p:pic>
        <p:nvPicPr>
          <p:cNvPr id="40" name="Picture 24" descr="ISYS Website">
            <a:extLst>
              <a:ext uri="{FF2B5EF4-FFF2-40B4-BE49-F238E27FC236}">
                <a16:creationId xmlns:a16="http://schemas.microsoft.com/office/drawing/2014/main" id="{DC6D1243-2B91-FD47-9F3D-C2273C77F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1959" y="2240733"/>
            <a:ext cx="1537575" cy="86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2" descr="IBM telco network cloud ecosystem: Modernizing networks for the 5G era - IBM  Business Partners Blog">
            <a:extLst>
              <a:ext uri="{FF2B5EF4-FFF2-40B4-BE49-F238E27FC236}">
                <a16:creationId xmlns:a16="http://schemas.microsoft.com/office/drawing/2014/main" id="{4F597B8E-7A3A-4845-B45F-CA2433133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4489" y="3067022"/>
            <a:ext cx="1867947" cy="95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4" descr="IBM advance IBM Cloud for Financial Services in Japan - Intelligent CIO APAC">
            <a:extLst>
              <a:ext uri="{FF2B5EF4-FFF2-40B4-BE49-F238E27FC236}">
                <a16:creationId xmlns:a16="http://schemas.microsoft.com/office/drawing/2014/main" id="{10EF4429-A0FA-3D47-B4C7-8DC9B46BD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1711" y="2084154"/>
            <a:ext cx="1600696" cy="100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0" descr="A screen shot of a computer&#10;&#10;Description automatically generated">
            <a:extLst>
              <a:ext uri="{FF2B5EF4-FFF2-40B4-BE49-F238E27FC236}">
                <a16:creationId xmlns:a16="http://schemas.microsoft.com/office/drawing/2014/main" id="{ACAC3090-66A7-544C-8F72-39D5549986B2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3296" y="1906501"/>
            <a:ext cx="1806491" cy="968803"/>
          </a:xfrm>
          <a:prstGeom prst="rect">
            <a:avLst/>
          </a:prstGeom>
        </p:spPr>
      </p:pic>
      <p:pic>
        <p:nvPicPr>
          <p:cNvPr id="48" name="Picture 4">
            <a:extLst>
              <a:ext uri="{FF2B5EF4-FFF2-40B4-BE49-F238E27FC236}">
                <a16:creationId xmlns:a16="http://schemas.microsoft.com/office/drawing/2014/main" id="{ADCF5FDD-5CB8-CF49-9548-27EE51B71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7883" y="973188"/>
            <a:ext cx="1521755" cy="81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29">
            <a:extLst>
              <a:ext uri="{FF2B5EF4-FFF2-40B4-BE49-F238E27FC236}">
                <a16:creationId xmlns:a16="http://schemas.microsoft.com/office/drawing/2014/main" id="{7E65CC06-449A-B844-AEE8-5E6FF13A9422}"/>
              </a:ext>
            </a:extLst>
          </p:cNvPr>
          <p:cNvSpPr txBox="1"/>
          <p:nvPr/>
        </p:nvSpPr>
        <p:spPr>
          <a:xfrm>
            <a:off x="5233284" y="3723188"/>
            <a:ext cx="8012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fr-FR" sz="1500" b="1" dirty="0">
                <a:solidFill>
                  <a:schemeClr val="bg1"/>
                </a:solidFill>
                <a:latin typeface="Calibri" panose="020F0502020204030204"/>
              </a:rPr>
              <a:t>5G</a:t>
            </a:r>
            <a:endParaRPr lang="en-FR" sz="1500" b="1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50" name="TextBox 29">
            <a:extLst>
              <a:ext uri="{FF2B5EF4-FFF2-40B4-BE49-F238E27FC236}">
                <a16:creationId xmlns:a16="http://schemas.microsoft.com/office/drawing/2014/main" id="{9AFC1429-5529-6042-BE4F-D818BDB751F4}"/>
              </a:ext>
            </a:extLst>
          </p:cNvPr>
          <p:cNvSpPr txBox="1"/>
          <p:nvPr/>
        </p:nvSpPr>
        <p:spPr>
          <a:xfrm>
            <a:off x="7377297" y="2570589"/>
            <a:ext cx="1511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fr-FR" sz="1400" b="1" dirty="0">
                <a:solidFill>
                  <a:schemeClr val="bg1"/>
                </a:solidFill>
                <a:latin typeface="Calibri" panose="020F0502020204030204"/>
              </a:rPr>
              <a:t>Services Financiers</a:t>
            </a:r>
            <a:endParaRPr lang="en-FR" sz="1400" b="1">
              <a:solidFill>
                <a:schemeClr val="bg1"/>
              </a:solidFill>
              <a:latin typeface="Calibri" panose="020F0502020204030204"/>
            </a:endParaRPr>
          </a:p>
        </p:txBody>
      </p:sp>
      <p:pic>
        <p:nvPicPr>
          <p:cNvPr id="51" name="Picture 32" descr="IBM Europe Policy (@IBMEuropePolicy) | Twitter">
            <a:extLst>
              <a:ext uri="{FF2B5EF4-FFF2-40B4-BE49-F238E27FC236}">
                <a16:creationId xmlns:a16="http://schemas.microsoft.com/office/drawing/2014/main" id="{EBA9A99E-D2E0-8547-91E6-52EB0F1054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44029" y="918370"/>
            <a:ext cx="1521755" cy="110665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3DB3F96-DF25-8341-B448-E6FE505EC16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793735" y="3316368"/>
            <a:ext cx="1477279" cy="890002"/>
          </a:xfrm>
          <a:prstGeom prst="rect">
            <a:avLst/>
          </a:prstGeom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49181B9C-4D88-4816-AA98-630DE4154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9086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0BA0840-89FD-4D81-A23D-81A72B2BA59D}"/>
              </a:ext>
            </a:extLst>
          </p:cNvPr>
          <p:cNvSpPr/>
          <p:nvPr/>
        </p:nvSpPr>
        <p:spPr>
          <a:xfrm>
            <a:off x="0" y="0"/>
            <a:ext cx="1849585" cy="5715000"/>
          </a:xfrm>
          <a:prstGeom prst="rect">
            <a:avLst/>
          </a:prstGeom>
          <a:gradFill flip="none" rotWithShape="1">
            <a:gsLst>
              <a:gs pos="0">
                <a:srgbClr val="922C83"/>
              </a:gs>
              <a:gs pos="100000">
                <a:srgbClr val="EA1581"/>
              </a:gs>
              <a:gs pos="100000">
                <a:srgbClr val="EA158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#EEE2021</a:t>
            </a:r>
          </a:p>
          <a:p>
            <a:pPr algn="ctr"/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12331608-0C63-4226-8023-725296CCE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45" y="190206"/>
            <a:ext cx="1479376" cy="458637"/>
          </a:xfrm>
          <a:prstGeom prst="rect">
            <a:avLst/>
          </a:prstGeom>
        </p:spPr>
      </p:pic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B1CF2BE7-5450-4744-B818-205F475CEA37}"/>
              </a:ext>
            </a:extLst>
          </p:cNvPr>
          <p:cNvSpPr txBox="1">
            <a:spLocks/>
          </p:cNvSpPr>
          <p:nvPr/>
        </p:nvSpPr>
        <p:spPr>
          <a:xfrm>
            <a:off x="5762297" y="902887"/>
            <a:ext cx="3008313" cy="3909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80985" rtl="0" eaLnBrk="1" latinLnBrk="0" hangingPunct="1">
              <a:spcBef>
                <a:spcPct val="20000"/>
              </a:spcBef>
              <a:buFont typeface="Arial"/>
              <a:buNone/>
              <a:defRPr sz="1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indent="0" algn="l" defTabSz="380985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indent="0" algn="l" defTabSz="380985" rtl="0" eaLnBrk="1" latinLnBrk="0" hangingPunct="1">
              <a:spcBef>
                <a:spcPct val="20000"/>
              </a:spcBef>
              <a:buFont typeface="Arial"/>
              <a:buNone/>
              <a:defRPr sz="8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indent="0" algn="l" defTabSz="380985" rtl="0" eaLnBrk="1" latinLnBrk="0" hangingPunct="1">
              <a:spcBef>
                <a:spcPct val="20000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indent="0" algn="l" defTabSz="380985" rtl="0" eaLnBrk="1" latinLnBrk="0" hangingPunct="1">
              <a:spcBef>
                <a:spcPct val="20000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indent="0" algn="l" defTabSz="380985" rtl="0" eaLnBrk="1" latinLnBrk="0" hangingPunct="1">
              <a:spcBef>
                <a:spcPct val="20000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indent="0" algn="l" defTabSz="380985" rtl="0" eaLnBrk="1" latinLnBrk="0" hangingPunct="1">
              <a:spcBef>
                <a:spcPct val="20000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indent="0" algn="l" defTabSz="380985" rtl="0" eaLnBrk="1" latinLnBrk="0" hangingPunct="1">
              <a:spcBef>
                <a:spcPct val="20000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indent="0" algn="l" defTabSz="380985" rtl="0" eaLnBrk="1" latinLnBrk="0" hangingPunct="1">
              <a:spcBef>
                <a:spcPct val="20000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TEXTE TEXTE TEXTE TEXTE</a:t>
            </a:r>
            <a:endParaRPr lang="fr-F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3D4160C1-6BCE-4BEA-8B6B-2D93EA1A9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4466" y="0"/>
            <a:ext cx="7299534" cy="5715000"/>
          </a:xfrm>
          <a:blipFill>
            <a:blip r:embed="rId4"/>
            <a:stretch>
              <a:fillRect/>
            </a:stretch>
          </a:blipFill>
          <a:ln>
            <a:solidFill>
              <a:srgbClr val="0432FF"/>
            </a:solidFill>
          </a:ln>
        </p:spPr>
        <p:txBody>
          <a:bodyPr>
            <a:normAutofit/>
          </a:bodyPr>
          <a:lstStyle/>
          <a:p>
            <a:pPr marL="0" indent="0" algn="ctr" defTabSz="914400">
              <a:spcBef>
                <a:spcPts val="0"/>
              </a:spcBef>
              <a:buNone/>
              <a:defRPr/>
            </a:pPr>
            <a:r>
              <a:rPr lang="fr-FR" sz="2400" b="1" dirty="0">
                <a:gradFill>
                  <a:gsLst>
                    <a:gs pos="0">
                      <a:srgbClr val="FFC000"/>
                    </a:gs>
                    <a:gs pos="100000">
                      <a:srgbClr val="0F62FE"/>
                    </a:gs>
                  </a:gsLst>
                  <a:lin ang="2700000" scaled="0"/>
                </a:gradFill>
                <a:latin typeface="IBM Plex Sans Text" panose="020B0503050203000203" pitchFamily="34" charset="0"/>
              </a:rPr>
              <a:t>Virages technologiques et destruction créatrice </a:t>
            </a:r>
          </a:p>
          <a:p>
            <a:pPr marL="0" indent="0" algn="ctr">
              <a:buNone/>
            </a:pPr>
            <a:endParaRPr lang="fr-FR" sz="2400" b="1" dirty="0">
              <a:gradFill>
                <a:gsLst>
                  <a:gs pos="0">
                    <a:srgbClr val="FFC000"/>
                  </a:gs>
                  <a:gs pos="100000">
                    <a:srgbClr val="0F62FE"/>
                  </a:gs>
                </a:gsLst>
                <a:lin ang="2700000" scaled="0"/>
              </a:gra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fr-F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fr-FR" sz="14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Comment se réinventer ? </a:t>
            </a:r>
          </a:p>
          <a:p>
            <a:pPr marL="0" indent="0">
              <a:buNone/>
            </a:pPr>
            <a:endParaRPr lang="fr-FR" sz="1400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fr-FR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fr-FR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Une vision tournée vers le </a:t>
            </a:r>
            <a:r>
              <a:rPr lang="fr-FR" sz="1400" b="1" dirty="0">
                <a:gradFill flip="none" rotWithShape="1">
                  <a:gsLst>
                    <a:gs pos="0">
                      <a:schemeClr val="accent6">
                        <a:lumMod val="0"/>
                        <a:lumOff val="100000"/>
                      </a:schemeClr>
                    </a:gs>
                    <a:gs pos="35000">
                      <a:schemeClr val="accent6">
                        <a:lumMod val="0"/>
                        <a:lumOff val="100000"/>
                      </a:schemeClr>
                    </a:gs>
                    <a:gs pos="100000">
                      <a:schemeClr val="accent6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futur</a:t>
            </a:r>
            <a:r>
              <a:rPr lang="fr-FR" sz="1300" dirty="0">
                <a:gradFill>
                  <a:gsLst>
                    <a:gs pos="5000">
                      <a:srgbClr val="F3050D"/>
                    </a:gs>
                    <a:gs pos="0">
                      <a:srgbClr val="FF0000"/>
                    </a:gs>
                    <a:gs pos="100000">
                      <a:srgbClr val="0F62FE"/>
                    </a:gs>
                  </a:gsLst>
                  <a:lin ang="2700000" scaled="0"/>
                </a:gra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indent="0">
              <a:buNone/>
            </a:pPr>
            <a:endParaRPr lang="fr-FR" sz="13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fr-FR" sz="13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fr-FR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</a:t>
            </a:r>
            <a:r>
              <a:rPr lang="fr-FR" sz="1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400" b="1" dirty="0">
                <a:gradFill flip="none" rotWithShape="1">
                  <a:gsLst>
                    <a:gs pos="0">
                      <a:schemeClr val="accent6">
                        <a:lumMod val="0"/>
                        <a:lumOff val="100000"/>
                      </a:schemeClr>
                    </a:gs>
                    <a:gs pos="0">
                      <a:schemeClr val="accent6">
                        <a:lumMod val="0"/>
                        <a:lumOff val="100000"/>
                      </a:schemeClr>
                    </a:gs>
                    <a:gs pos="100000">
                      <a:schemeClr val="accent6">
                        <a:lumMod val="100000"/>
                      </a:schemeClr>
                    </a:gs>
                  </a:gsLst>
                  <a:lin ang="13500000" scaled="1"/>
                  <a:tileRect/>
                </a:gra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valeurs</a:t>
            </a:r>
            <a:r>
              <a:rPr lang="fr-FR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fondatrices </a:t>
            </a:r>
          </a:p>
          <a:p>
            <a:pPr marL="47624" indent="0">
              <a:buNone/>
            </a:pPr>
            <a:endParaRPr lang="fr-FR" sz="13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sym typeface="Wingdings" pitchFamily="2" charset="2"/>
            </a:endParaRPr>
          </a:p>
          <a:p>
            <a:pPr marL="47624" indent="0">
              <a:buNone/>
            </a:pPr>
            <a:endParaRPr lang="fr-FR" sz="13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sym typeface="Wingdings" pitchFamily="2" charset="2"/>
            </a:endParaRPr>
          </a:p>
          <a:p>
            <a:pPr marL="333374" indent="-285750">
              <a:buFont typeface="Wingdings" pitchFamily="2" charset="2"/>
              <a:buChar char="ü"/>
            </a:pPr>
            <a:r>
              <a:rPr lang="fr-FR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itchFamily="2" charset="2"/>
              </a:rPr>
              <a:t>Une </a:t>
            </a:r>
            <a:r>
              <a:rPr lang="fr-FR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stratégie fondée </a:t>
            </a:r>
            <a:r>
              <a:rPr lang="fr-FR" sz="1300" b="1" dirty="0">
                <a:gradFill flip="none" rotWithShape="1">
                  <a:gsLst>
                    <a:gs pos="5000">
                      <a:schemeClr val="accent6">
                        <a:lumMod val="0"/>
                        <a:lumOff val="100000"/>
                      </a:schemeClr>
                    </a:gs>
                    <a:gs pos="3000">
                      <a:schemeClr val="accent6">
                        <a:lumMod val="0"/>
                        <a:lumOff val="100000"/>
                      </a:schemeClr>
                    </a:gs>
                    <a:gs pos="100000">
                      <a:schemeClr val="accent6">
                        <a:lumMod val="10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sur la </a:t>
            </a:r>
            <a:r>
              <a:rPr lang="fr-FR" sz="1400" b="1" dirty="0">
                <a:gradFill flip="none" rotWithShape="1">
                  <a:gsLst>
                    <a:gs pos="0">
                      <a:schemeClr val="accent6">
                        <a:lumMod val="0"/>
                        <a:lumOff val="100000"/>
                      </a:schemeClr>
                    </a:gs>
                    <a:gs pos="35000">
                      <a:schemeClr val="accent6">
                        <a:lumMod val="0"/>
                        <a:lumOff val="100000"/>
                      </a:schemeClr>
                    </a:gs>
                    <a:gs pos="100000">
                      <a:schemeClr val="accent6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valeur</a:t>
            </a:r>
          </a:p>
          <a:p>
            <a:pPr marL="380985" lvl="1" indent="0">
              <a:buNone/>
            </a:pPr>
            <a:endParaRPr lang="fr-FR" sz="13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sym typeface="Wingdings" pitchFamily="2" charset="2"/>
            </a:endParaRPr>
          </a:p>
          <a:p>
            <a:pPr marL="380985" lvl="1" indent="0">
              <a:buNone/>
            </a:pPr>
            <a:endParaRPr lang="fr-FR" sz="13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sym typeface="Wingdings" pitchFamily="2" charset="2"/>
            </a:endParaRPr>
          </a:p>
          <a:p>
            <a:pPr>
              <a:buFont typeface="Wingdings" pitchFamily="2" charset="2"/>
              <a:buChar char="ü"/>
            </a:pPr>
            <a:r>
              <a:rPr lang="fr-FR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itchFamily="2" charset="2"/>
              </a:rPr>
              <a:t>Se concentrer sur </a:t>
            </a:r>
            <a:r>
              <a:rPr lang="fr-FR" sz="1300" b="1" dirty="0">
                <a:gradFill flip="none" rotWithShape="1">
                  <a:gsLst>
                    <a:gs pos="0">
                      <a:schemeClr val="accent6">
                        <a:lumMod val="0"/>
                        <a:lumOff val="100000"/>
                      </a:schemeClr>
                    </a:gs>
                    <a:gs pos="35000">
                      <a:schemeClr val="accent6">
                        <a:lumMod val="0"/>
                        <a:lumOff val="100000"/>
                      </a:schemeClr>
                    </a:gs>
                    <a:gs pos="100000">
                      <a:schemeClr val="accent6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l’humain</a:t>
            </a:r>
            <a:r>
              <a:rPr lang="fr-FR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itchFamily="2" charset="2"/>
              </a:rPr>
              <a:t> </a:t>
            </a:r>
          </a:p>
          <a:p>
            <a:pPr marL="380985" lvl="1" indent="0">
              <a:buNone/>
            </a:pPr>
            <a:endParaRPr lang="fr-FR" sz="732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80985" lvl="1" indent="0">
              <a:buNone/>
            </a:pPr>
            <a:endParaRPr lang="fr-FR" sz="1066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fr-F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066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fr-F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B39BFDCE-DB38-794F-922E-A6A3DB56DF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9647" y="3793138"/>
            <a:ext cx="3180774" cy="1792800"/>
          </a:xfrm>
          <a:prstGeom prst="rect">
            <a:avLst/>
          </a:prstGeom>
        </p:spPr>
      </p:pic>
      <p:pic>
        <p:nvPicPr>
          <p:cNvPr id="8" name="Image 7" descr="Une image contenant texte, ciel, eau, guichet&#10;&#10;Description générée automatiquement">
            <a:extLst>
              <a:ext uri="{FF2B5EF4-FFF2-40B4-BE49-F238E27FC236}">
                <a16:creationId xmlns:a16="http://schemas.microsoft.com/office/drawing/2014/main" id="{98EF5FA6-4C7C-154F-BF00-345F7A3D0F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9647" y="1691033"/>
            <a:ext cx="3175149" cy="1708150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E35D15BD-ED96-4C12-8CDF-9325F3524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0241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0BA0840-89FD-4D81-A23D-81A72B2BA59D}"/>
              </a:ext>
            </a:extLst>
          </p:cNvPr>
          <p:cNvSpPr/>
          <p:nvPr/>
        </p:nvSpPr>
        <p:spPr>
          <a:xfrm>
            <a:off x="0" y="12846"/>
            <a:ext cx="1849585" cy="5689305"/>
          </a:xfrm>
          <a:prstGeom prst="rect">
            <a:avLst/>
          </a:prstGeom>
          <a:gradFill flip="none" rotWithShape="1">
            <a:gsLst>
              <a:gs pos="0">
                <a:srgbClr val="922C83"/>
              </a:gs>
              <a:gs pos="100000">
                <a:srgbClr val="EA1581"/>
              </a:gs>
              <a:gs pos="100000">
                <a:srgbClr val="EA158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#EEE2021</a:t>
            </a:r>
          </a:p>
          <a:p>
            <a:pPr algn="ctr"/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12331608-0C63-4226-8023-725296CCED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545" y="190206"/>
            <a:ext cx="1479376" cy="458637"/>
          </a:xfrm>
          <a:prstGeom prst="rect">
            <a:avLst/>
          </a:prstGeom>
        </p:spPr>
      </p:pic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3D4160C1-6BCE-4BEA-8B6B-2D93EA1A9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8356" y="25696"/>
            <a:ext cx="7299534" cy="5689304"/>
          </a:xfrm>
          <a:noFill/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b="1" dirty="0">
                <a:gradFill>
                  <a:gsLst>
                    <a:gs pos="0">
                      <a:srgbClr val="FFC000"/>
                    </a:gs>
                    <a:gs pos="100000">
                      <a:srgbClr val="0F62FE"/>
                    </a:gs>
                  </a:gsLst>
                  <a:lin ang="2700000" scaled="0"/>
                </a:gra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</a:t>
            </a:r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2400" b="1" dirty="0">
                <a:gradFill>
                  <a:gsLst>
                    <a:gs pos="0">
                      <a:srgbClr val="FFC000"/>
                    </a:gs>
                    <a:gs pos="100000">
                      <a:srgbClr val="0F62FE"/>
                    </a:gs>
                  </a:gsLst>
                  <a:lin ang="2700000" scaled="0"/>
                </a:gra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défis relevés par IBM face aux vagues technologiques </a:t>
            </a:r>
          </a:p>
          <a:p>
            <a:pPr marL="0" indent="0" algn="ctr">
              <a:buNone/>
            </a:pPr>
            <a:endParaRPr lang="fr-FR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fr-FR" sz="18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Défis et facteurs clés de succès </a:t>
            </a:r>
          </a:p>
          <a:p>
            <a:pPr marL="0" indent="0">
              <a:buNone/>
            </a:pPr>
            <a:endParaRPr lang="fr-FR" sz="1400" dirty="0">
              <a:gradFill flip="none" rotWithShape="1">
                <a:gsLst>
                  <a:gs pos="0">
                    <a:schemeClr val="accent1">
                      <a:lumMod val="89000"/>
                    </a:schemeClr>
                  </a:gs>
                  <a:gs pos="23000">
                    <a:schemeClr val="accent1">
                      <a:lumMod val="89000"/>
                    </a:schemeClr>
                  </a:gs>
                  <a:gs pos="69000">
                    <a:schemeClr val="accent1">
                      <a:lumMod val="75000"/>
                    </a:schemeClr>
                  </a:gs>
                  <a:gs pos="97000">
                    <a:schemeClr val="accent1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fr-F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5148A1CA-62FE-7F46-8C06-0804589C3F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7555" y="1902950"/>
            <a:ext cx="1447800" cy="1397000"/>
          </a:xfrm>
          <a:prstGeom prst="rect">
            <a:avLst/>
          </a:prstGeom>
        </p:spPr>
      </p:pic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3B78D39D-1855-6A41-8CD0-05BBC9F526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8979" y="1902950"/>
            <a:ext cx="1162170" cy="139613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56928F2-8F58-584F-9B43-5D6D814CAE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0984" y="1902950"/>
            <a:ext cx="2837676" cy="139613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B0680F0-C558-DB4A-9076-0D23515FF8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29639" y="3789749"/>
            <a:ext cx="2150278" cy="161687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A86F4DD-0C21-7D44-B7C6-ABDAA65BBF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66636" y="3789747"/>
            <a:ext cx="1783096" cy="1616875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D650B6F6-E3E4-4510-901D-DB01430EF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250964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EFFF40C0069A4D9655A9A027144DC4" ma:contentTypeVersion="13" ma:contentTypeDescription="Crée un document." ma:contentTypeScope="" ma:versionID="be7b78931daa149562d80029513589db">
  <xsd:schema xmlns:xsd="http://www.w3.org/2001/XMLSchema" xmlns:xs="http://www.w3.org/2001/XMLSchema" xmlns:p="http://schemas.microsoft.com/office/2006/metadata/properties" xmlns:ns2="56ddd2ae-0239-4687-b282-55f3ed7a959a" xmlns:ns3="0c6675b0-729b-48d4-9f82-0a71e1e2ee9a" targetNamespace="http://schemas.microsoft.com/office/2006/metadata/properties" ma:root="true" ma:fieldsID="ebce13adcfe1f16f1b00f377475e17bd" ns2:_="" ns3:_="">
    <xsd:import namespace="56ddd2ae-0239-4687-b282-55f3ed7a959a"/>
    <xsd:import namespace="0c6675b0-729b-48d4-9f82-0a71e1e2ee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ddd2ae-0239-4687-b282-55f3ed7a95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6675b0-729b-48d4-9f82-0a71e1e2ee9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12CB58-E3A6-4AC4-B660-D131EC80AD6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CD9EE90-F8CA-46DE-8053-564591542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ddd2ae-0239-4687-b282-55f3ed7a959a"/>
    <ds:schemaRef ds:uri="0c6675b0-729b-48d4-9f82-0a71e1e2ee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25F5676-5208-46A7-9DB5-AA061AC132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3830</TotalTime>
  <Words>303</Words>
  <Application>Microsoft Office PowerPoint</Application>
  <PresentationFormat>Affichage à l'écran (16:10)</PresentationFormat>
  <Paragraphs>171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1" baseType="lpstr">
      <vt:lpstr>Arial</vt:lpstr>
      <vt:lpstr>Calibri</vt:lpstr>
      <vt:lpstr>IBM Plex Sans</vt:lpstr>
      <vt:lpstr>IBM Plex Sans Text</vt:lpstr>
      <vt:lpstr>Verdana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Zone Video</dc:title>
  <dc:creator>x</dc:creator>
  <cp:lastModifiedBy>François Vezier</cp:lastModifiedBy>
  <cp:revision>22</cp:revision>
  <cp:lastPrinted>2021-08-26T08:14:58Z</cp:lastPrinted>
  <dcterms:created xsi:type="dcterms:W3CDTF">2021-07-07T08:04:26Z</dcterms:created>
  <dcterms:modified xsi:type="dcterms:W3CDTF">2021-08-26T08:46:37Z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0x01010005EFFF40C0069A4D9655A9A027144DC4</vt:lpwstr>
  </property>
</Properties>
</file>